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04" r:id="rId5"/>
    <p:sldMasterId id="2147483691" r:id="rId6"/>
    <p:sldMasterId id="2147483673" r:id="rId7"/>
    <p:sldMasterId id="2147483682" r:id="rId8"/>
    <p:sldMasterId id="2147483716" r:id="rId9"/>
    <p:sldMasterId id="2147483725" r:id="rId10"/>
  </p:sldMasterIdLst>
  <p:notesMasterIdLst>
    <p:notesMasterId r:id="rId50"/>
  </p:notesMasterIdLst>
  <p:handoutMasterIdLst>
    <p:handoutMasterId r:id="rId51"/>
  </p:handoutMasterIdLst>
  <p:sldIdLst>
    <p:sldId id="349" r:id="rId11"/>
    <p:sldId id="343" r:id="rId12"/>
    <p:sldId id="374" r:id="rId13"/>
    <p:sldId id="373" r:id="rId14"/>
    <p:sldId id="301" r:id="rId15"/>
    <p:sldId id="351" r:id="rId16"/>
    <p:sldId id="376" r:id="rId17"/>
    <p:sldId id="290" r:id="rId18"/>
    <p:sldId id="320" r:id="rId19"/>
    <p:sldId id="364" r:id="rId20"/>
    <p:sldId id="352" r:id="rId21"/>
    <p:sldId id="365" r:id="rId22"/>
    <p:sldId id="325" r:id="rId23"/>
    <p:sldId id="329" r:id="rId24"/>
    <p:sldId id="347" r:id="rId25"/>
    <p:sldId id="321" r:id="rId26"/>
    <p:sldId id="353" r:id="rId27"/>
    <p:sldId id="354" r:id="rId28"/>
    <p:sldId id="359" r:id="rId29"/>
    <p:sldId id="361" r:id="rId30"/>
    <p:sldId id="362" r:id="rId31"/>
    <p:sldId id="371" r:id="rId32"/>
    <p:sldId id="363" r:id="rId33"/>
    <p:sldId id="366" r:id="rId34"/>
    <p:sldId id="367" r:id="rId35"/>
    <p:sldId id="323" r:id="rId36"/>
    <p:sldId id="346" r:id="rId37"/>
    <p:sldId id="324" r:id="rId38"/>
    <p:sldId id="375" r:id="rId39"/>
    <p:sldId id="340" r:id="rId40"/>
    <p:sldId id="368" r:id="rId41"/>
    <p:sldId id="327" r:id="rId42"/>
    <p:sldId id="328" r:id="rId43"/>
    <p:sldId id="348" r:id="rId44"/>
    <p:sldId id="330" r:id="rId45"/>
    <p:sldId id="369" r:id="rId46"/>
    <p:sldId id="341" r:id="rId47"/>
    <p:sldId id="331" r:id="rId48"/>
    <p:sldId id="35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ynn Smith" initials="LS" lastIdx="3" clrIdx="6">
    <p:extLst>
      <p:ext uri="{19B8F6BF-5375-455C-9EA6-DF929625EA0E}">
        <p15:presenceInfo xmlns:p15="http://schemas.microsoft.com/office/powerpoint/2012/main" userId="S::lsmith@EuropaCapital.com::42a244bc-efee-4c7a-a86b-bf9c8d6008a7" providerId="AD"/>
      </p:ext>
    </p:extLst>
  </p:cmAuthor>
  <p:cmAuthor id="1" name="Christopher Bennett" initials="CB" lastIdx="4" clrIdx="0">
    <p:extLst>
      <p:ext uri="{19B8F6BF-5375-455C-9EA6-DF929625EA0E}">
        <p15:presenceInfo xmlns:p15="http://schemas.microsoft.com/office/powerpoint/2012/main" userId="ed154c274caeecc7" providerId="Windows Live"/>
      </p:ext>
    </p:extLst>
  </p:cmAuthor>
  <p:cmAuthor id="8" name="Katie Brown" initials="KB [2]" lastIdx="39" clrIdx="7">
    <p:extLst>
      <p:ext uri="{19B8F6BF-5375-455C-9EA6-DF929625EA0E}">
        <p15:presenceInfo xmlns:p15="http://schemas.microsoft.com/office/powerpoint/2012/main" userId="S::kbrown@europacapital.com::dbc91d8b-29d2-4617-8604-762923c471dc" providerId="AD"/>
      </p:ext>
    </p:extLst>
  </p:cmAuthor>
  <p:cmAuthor id="2" name="Nick Hogg" initials="NH" lastIdx="10" clrIdx="1">
    <p:extLst>
      <p:ext uri="{19B8F6BF-5375-455C-9EA6-DF929625EA0E}">
        <p15:presenceInfo xmlns:p15="http://schemas.microsoft.com/office/powerpoint/2012/main" userId="Nick Hogg" providerId="None"/>
      </p:ext>
    </p:extLst>
  </p:cmAuthor>
  <p:cmAuthor id="3" name="Paul Sutcliffe" initials="PS" lastIdx="1" clrIdx="2">
    <p:extLst>
      <p:ext uri="{19B8F6BF-5375-455C-9EA6-DF929625EA0E}">
        <p15:presenceInfo xmlns:p15="http://schemas.microsoft.com/office/powerpoint/2012/main" userId="0410bc4b038aae73" providerId="Windows Live"/>
      </p:ext>
    </p:extLst>
  </p:cmAuthor>
  <p:cmAuthor id="4" name="Rhianne Menzies" initials="RM" lastIdx="1" clrIdx="3">
    <p:extLst>
      <p:ext uri="{19B8F6BF-5375-455C-9EA6-DF929625EA0E}">
        <p15:presenceInfo xmlns:p15="http://schemas.microsoft.com/office/powerpoint/2012/main" userId="Rhianne Menzies" providerId="None"/>
      </p:ext>
    </p:extLst>
  </p:cmAuthor>
  <p:cmAuthor id="5" name="Katie Brown" initials="KB" lastIdx="1" clrIdx="4">
    <p:extLst>
      <p:ext uri="{19B8F6BF-5375-455C-9EA6-DF929625EA0E}">
        <p15:presenceInfo xmlns:p15="http://schemas.microsoft.com/office/powerpoint/2012/main" userId="S::kbrown@evoraglobal.com::33e4b244-1836-4a27-94b1-64de4c85d67f" providerId="AD"/>
      </p:ext>
    </p:extLst>
  </p:cmAuthor>
  <p:cmAuthor id="6" name="Simon Hooper" initials="SH" lastIdx="57" clrIdx="5">
    <p:extLst>
      <p:ext uri="{19B8F6BF-5375-455C-9EA6-DF929625EA0E}">
        <p15:presenceInfo xmlns:p15="http://schemas.microsoft.com/office/powerpoint/2012/main" userId="S::shooper@EuropaCapital.com::308bc06c-2ba4-4071-9843-7ec62d8ebe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920"/>
    <a:srgbClr val="707070"/>
    <a:srgbClr val="D3CCCC"/>
    <a:srgbClr val="EAE7E7"/>
    <a:srgbClr val="F0F4F5"/>
    <a:srgbClr val="0E778C"/>
    <a:srgbClr val="F6F9FA"/>
    <a:srgbClr val="E4EAED"/>
    <a:srgbClr val="000000"/>
    <a:srgbClr val="75A8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513" autoAdjust="0"/>
  </p:normalViewPr>
  <p:slideViewPr>
    <p:cSldViewPr snapToGrid="0" snapToObjects="1">
      <p:cViewPr varScale="1">
        <p:scale>
          <a:sx n="129" d="100"/>
          <a:sy n="129" d="100"/>
        </p:scale>
        <p:origin x="1140" y="120"/>
      </p:cViewPr>
      <p:guideLst>
        <p:guide orient="horz" pos="2160"/>
        <p:guide pos="2880"/>
      </p:guideLst>
    </p:cSldViewPr>
  </p:slideViewPr>
  <p:outlineViewPr>
    <p:cViewPr>
      <p:scale>
        <a:sx n="33" d="100"/>
        <a:sy n="33" d="100"/>
      </p:scale>
      <p:origin x="0" y="-13794"/>
    </p:cViewPr>
  </p:outlineViewPr>
  <p:notesTextViewPr>
    <p:cViewPr>
      <p:scale>
        <a:sx n="100" d="100"/>
        <a:sy n="100" d="100"/>
      </p:scale>
      <p:origin x="0" y="0"/>
    </p:cViewPr>
  </p:notesTextViewPr>
  <p:sorterViewPr>
    <p:cViewPr>
      <p:scale>
        <a:sx n="155" d="100"/>
        <a:sy n="155" d="100"/>
      </p:scale>
      <p:origin x="0" y="-1902"/>
    </p:cViewPr>
  </p:sorter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21-11-15T10:21:43.515" idx="39">
    <p:pos x="486" y="3654"/>
    <p:text>Include last updated date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10-05T11:29:11.557" idx="22">
    <p:pos x="1860" y="384"/>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21-11-15T10:11:29.733" idx="37">
    <p:pos x="828" y="2382"/>
    <p:text>include picture of SAM and folder link</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21-10-05T12:06:02.980" idx="48">
    <p:pos x="3720" y="2298"/>
    <p:text>AMs consistent reference</p:text>
    <p:extLst>
      <p:ext uri="{C676402C-5697-4E1C-873F-D02D1690AC5C}">
        <p15:threadingInfo xmlns:p15="http://schemas.microsoft.com/office/powerpoint/2012/main" timeZoneBias="-60"/>
      </p:ext>
    </p:extLst>
  </p:cm>
  <p:cm authorId="8" dt="2021-10-18T13:34:24.267" idx="30">
    <p:pos x="3720" y="2434"/>
    <p:text>actioned</p:text>
    <p:extLst>
      <p:ext uri="{C676402C-5697-4E1C-873F-D02D1690AC5C}">
        <p15:threadingInfo xmlns:p15="http://schemas.microsoft.com/office/powerpoint/2012/main" timeZoneBias="-60">
          <p15:parentCm authorId="6" idx="48"/>
        </p15:threadingInfo>
      </p:ext>
    </p:extLst>
  </p:cm>
  <p:cm authorId="6" dt="2021-10-05T12:06:47.114" idx="49">
    <p:pos x="4848" y="2214"/>
    <p:text>PM</p:text>
    <p:extLst>
      <p:ext uri="{C676402C-5697-4E1C-873F-D02D1690AC5C}">
        <p15:threadingInfo xmlns:p15="http://schemas.microsoft.com/office/powerpoint/2012/main" timeZoneBias="-60"/>
      </p:ext>
    </p:extLst>
  </p:cm>
  <p:cm authorId="8" dt="2021-10-18T13:36:00.099" idx="31">
    <p:pos x="4848" y="2350"/>
    <p:text>AM and FM suggested</p:text>
    <p:extLst>
      <p:ext uri="{C676402C-5697-4E1C-873F-D02D1690AC5C}">
        <p15:threadingInfo xmlns:p15="http://schemas.microsoft.com/office/powerpoint/2012/main" timeZoneBias="-60">
          <p15:parentCm authorId="6" idx="49"/>
        </p15:threadingInfo>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5635B-623A-476C-8891-3CC076C2C55C}" type="doc">
      <dgm:prSet loTypeId="urn:microsoft.com/office/officeart/2008/layout/LinedList" loCatId="hierarchy" qsTypeId="urn:microsoft.com/office/officeart/2005/8/quickstyle/simple1" qsCatId="simple" csTypeId="urn:microsoft.com/office/officeart/2005/8/colors/accent0_3" csCatId="mainScheme" phldr="1"/>
      <dgm:spPr/>
      <dgm:t>
        <a:bodyPr/>
        <a:lstStyle/>
        <a:p>
          <a:endParaRPr lang="en-GB"/>
        </a:p>
      </dgm:t>
    </dgm:pt>
    <dgm:pt modelId="{073557FE-0A19-4CB4-9D0E-D148E944C622}">
      <dgm:prSet phldrT="[Text]" custT="1"/>
      <dgm:spPr/>
      <dgm:t>
        <a:bodyPr/>
        <a:lstStyle/>
        <a:p>
          <a:r>
            <a:rPr lang="en-GB" sz="1800" i="0" dirty="0">
              <a:solidFill>
                <a:srgbClr val="620920"/>
              </a:solidFill>
              <a:latin typeface="Arno Pro Display" panose="02020502050506020403" pitchFamily="18" charset="0"/>
            </a:rPr>
            <a:t>Europa Capital ESG Policies and Documents Navigation</a:t>
          </a:r>
          <a:endParaRPr lang="en-GB" sz="1800" dirty="0"/>
        </a:p>
      </dgm:t>
    </dgm:pt>
    <dgm:pt modelId="{60E98959-25A4-41B1-85D4-4F65A1B06F03}" type="parTrans" cxnId="{E5A702ED-2FF7-41F6-957E-EABED20D83C9}">
      <dgm:prSet/>
      <dgm:spPr/>
      <dgm:t>
        <a:bodyPr/>
        <a:lstStyle/>
        <a:p>
          <a:endParaRPr lang="en-GB"/>
        </a:p>
      </dgm:t>
    </dgm:pt>
    <dgm:pt modelId="{8735622A-5647-4EDB-BC6B-A789A49BF2DA}" type="sibTrans" cxnId="{E5A702ED-2FF7-41F6-957E-EABED20D83C9}">
      <dgm:prSet/>
      <dgm:spPr/>
      <dgm:t>
        <a:bodyPr/>
        <a:lstStyle/>
        <a:p>
          <a:endParaRPr lang="en-GB"/>
        </a:p>
      </dgm:t>
    </dgm:pt>
    <dgm:pt modelId="{B96E903A-AAC8-4E4A-A6D9-2913E4797538}">
      <dgm:prSet custT="1"/>
      <dgm:spPr/>
      <dgm:t>
        <a:bodyPr/>
        <a:lstStyle/>
        <a:p>
          <a:r>
            <a:rPr lang="en-GB" sz="1300" dirty="0"/>
            <a:t>Modern Slavery Policy</a:t>
          </a:r>
        </a:p>
      </dgm:t>
    </dgm:pt>
    <dgm:pt modelId="{5127864C-3669-49BF-831D-128B00C6A5BE}" type="parTrans" cxnId="{278EFC21-DDB9-4AB2-A338-57997D68DCE4}">
      <dgm:prSet/>
      <dgm:spPr/>
      <dgm:t>
        <a:bodyPr/>
        <a:lstStyle/>
        <a:p>
          <a:endParaRPr lang="en-GB"/>
        </a:p>
      </dgm:t>
    </dgm:pt>
    <dgm:pt modelId="{A374C002-CBD9-4C1E-899C-86F366D8680D}" type="sibTrans" cxnId="{278EFC21-DDB9-4AB2-A338-57997D68DCE4}">
      <dgm:prSet/>
      <dgm:spPr/>
      <dgm:t>
        <a:bodyPr/>
        <a:lstStyle/>
        <a:p>
          <a:endParaRPr lang="en-GB"/>
        </a:p>
      </dgm:t>
    </dgm:pt>
    <dgm:pt modelId="{3E1278B2-E3B7-492D-A9CF-6FCE4B4C5E4F}">
      <dgm:prSet custT="1"/>
      <dgm:spPr/>
      <dgm:t>
        <a:bodyPr/>
        <a:lstStyle/>
        <a:p>
          <a:r>
            <a:rPr lang="en-GB" sz="1300" dirty="0"/>
            <a:t>Responsible Property Management Procedures</a:t>
          </a:r>
        </a:p>
      </dgm:t>
    </dgm:pt>
    <dgm:pt modelId="{845817F8-802C-46E5-9083-B0061216BE95}" type="parTrans" cxnId="{C2E96A16-FF75-4945-ACF0-3FFC2CBECE0B}">
      <dgm:prSet/>
      <dgm:spPr/>
      <dgm:t>
        <a:bodyPr/>
        <a:lstStyle/>
        <a:p>
          <a:endParaRPr lang="en-GB"/>
        </a:p>
      </dgm:t>
    </dgm:pt>
    <dgm:pt modelId="{C8FFA8E5-524C-42CE-BC2E-2A448C67A15F}" type="sibTrans" cxnId="{C2E96A16-FF75-4945-ACF0-3FFC2CBECE0B}">
      <dgm:prSet/>
      <dgm:spPr/>
      <dgm:t>
        <a:bodyPr/>
        <a:lstStyle/>
        <a:p>
          <a:endParaRPr lang="en-GB"/>
        </a:p>
      </dgm:t>
    </dgm:pt>
    <dgm:pt modelId="{B8851FA4-8A4F-437D-90FE-CB7A8BFC4AA2}">
      <dgm:prSet custT="1"/>
      <dgm:spPr/>
      <dgm:t>
        <a:bodyPr/>
        <a:lstStyle/>
        <a:p>
          <a:r>
            <a:rPr lang="en-GB" sz="1300" dirty="0"/>
            <a:t>Construction and Major Projects Sustainability Guide </a:t>
          </a:r>
        </a:p>
      </dgm:t>
    </dgm:pt>
    <dgm:pt modelId="{500DC037-60BE-47B2-9B8E-10FAA306F9C1}" type="parTrans" cxnId="{4D02DD72-B92C-428E-A74D-3AFDFE4A40E8}">
      <dgm:prSet/>
      <dgm:spPr/>
      <dgm:t>
        <a:bodyPr/>
        <a:lstStyle/>
        <a:p>
          <a:endParaRPr lang="en-GB"/>
        </a:p>
      </dgm:t>
    </dgm:pt>
    <dgm:pt modelId="{FB668B18-97B3-4D86-9AAF-7BA69D6E5A62}" type="sibTrans" cxnId="{4D02DD72-B92C-428E-A74D-3AFDFE4A40E8}">
      <dgm:prSet/>
      <dgm:spPr/>
      <dgm:t>
        <a:bodyPr/>
        <a:lstStyle/>
        <a:p>
          <a:endParaRPr lang="en-GB"/>
        </a:p>
      </dgm:t>
    </dgm:pt>
    <dgm:pt modelId="{A515AF07-2782-4017-93A6-80102881A371}">
      <dgm:prSet phldrT="[Text]" custT="1"/>
      <dgm:spPr/>
      <dgm:t>
        <a:bodyPr/>
        <a:lstStyle/>
        <a:p>
          <a:pPr>
            <a:buClr>
              <a:srgbClr val="620920"/>
            </a:buClr>
            <a:buFont typeface="Wingdings" panose="05000000000000000000" pitchFamily="2" charset="2"/>
            <a:buChar char="v"/>
          </a:pPr>
          <a:r>
            <a:rPr lang="en-GB" sz="1300" u="heavy" baseline="0" dirty="0">
              <a:uFill>
                <a:solidFill>
                  <a:srgbClr val="620920"/>
                </a:solidFill>
              </a:uFill>
              <a:latin typeface="Times New Roman" panose="02020603050405020304" pitchFamily="18" charset="0"/>
              <a:cs typeface="Times New Roman" panose="02020603050405020304" pitchFamily="18" charset="0"/>
            </a:rPr>
            <a:t>&gt;</a:t>
          </a:r>
          <a:r>
            <a:rPr lang="en-GB" sz="1300" u="heavy" baseline="0" dirty="0">
              <a:uFill>
                <a:solidFill>
                  <a:srgbClr val="620920"/>
                </a:solidFill>
              </a:uFill>
            </a:rPr>
            <a:t> Europa Capital Corporate EMS</a:t>
          </a:r>
        </a:p>
      </dgm:t>
    </dgm:pt>
    <dgm:pt modelId="{8F25626E-5E96-4173-B7FA-4A827A81AE77}" type="parTrans" cxnId="{7E5B76FB-1B62-40FF-AF19-64CCBE2A947F}">
      <dgm:prSet/>
      <dgm:spPr/>
      <dgm:t>
        <a:bodyPr/>
        <a:lstStyle/>
        <a:p>
          <a:endParaRPr lang="en-GB"/>
        </a:p>
      </dgm:t>
    </dgm:pt>
    <dgm:pt modelId="{763BAA5F-62A9-4E8B-BE0F-D44DA4F5758D}" type="sibTrans" cxnId="{7E5B76FB-1B62-40FF-AF19-64CCBE2A947F}">
      <dgm:prSet/>
      <dgm:spPr/>
      <dgm:t>
        <a:bodyPr/>
        <a:lstStyle/>
        <a:p>
          <a:endParaRPr lang="en-GB"/>
        </a:p>
      </dgm:t>
    </dgm:pt>
    <dgm:pt modelId="{4E225F82-434A-41B2-A8BE-15E993E44615}">
      <dgm:prSet/>
      <dgm:spPr/>
      <dgm:t>
        <a:bodyPr/>
        <a:lstStyle/>
        <a:p>
          <a:r>
            <a:rPr lang="en-GB" dirty="0"/>
            <a:t>ESG Mission Statement</a:t>
          </a:r>
        </a:p>
      </dgm:t>
    </dgm:pt>
    <dgm:pt modelId="{313F5BD2-CDBC-4EF2-AAD4-91443A92F9B4}" type="parTrans" cxnId="{E806E5BE-4A72-4815-93CB-A5415AB77489}">
      <dgm:prSet/>
      <dgm:spPr/>
      <dgm:t>
        <a:bodyPr/>
        <a:lstStyle/>
        <a:p>
          <a:endParaRPr lang="en-GB"/>
        </a:p>
      </dgm:t>
    </dgm:pt>
    <dgm:pt modelId="{71568A2C-E8BD-4C0F-9F74-882977304A64}" type="sibTrans" cxnId="{E806E5BE-4A72-4815-93CB-A5415AB77489}">
      <dgm:prSet/>
      <dgm:spPr/>
      <dgm:t>
        <a:bodyPr/>
        <a:lstStyle/>
        <a:p>
          <a:endParaRPr lang="en-GB"/>
        </a:p>
      </dgm:t>
    </dgm:pt>
    <dgm:pt modelId="{42F27A0E-49B7-43D2-8EB8-652F42794CBC}" type="pres">
      <dgm:prSet presAssocID="{F315635B-623A-476C-8891-3CC076C2C55C}" presName="vert0" presStyleCnt="0">
        <dgm:presLayoutVars>
          <dgm:dir/>
          <dgm:animOne val="branch"/>
          <dgm:animLvl val="lvl"/>
        </dgm:presLayoutVars>
      </dgm:prSet>
      <dgm:spPr/>
    </dgm:pt>
    <dgm:pt modelId="{27580F6C-CB04-431D-B976-C7C3212B1A23}" type="pres">
      <dgm:prSet presAssocID="{073557FE-0A19-4CB4-9D0E-D148E944C622}" presName="thickLine" presStyleLbl="alignNode1" presStyleIdx="0" presStyleCnt="1"/>
      <dgm:spPr/>
    </dgm:pt>
    <dgm:pt modelId="{42D84B86-8836-4192-A717-420465D10065}" type="pres">
      <dgm:prSet presAssocID="{073557FE-0A19-4CB4-9D0E-D148E944C622}" presName="horz1" presStyleCnt="0"/>
      <dgm:spPr/>
    </dgm:pt>
    <dgm:pt modelId="{F1E6C716-867B-4DC5-8543-098749B13F88}" type="pres">
      <dgm:prSet presAssocID="{073557FE-0A19-4CB4-9D0E-D148E944C622}" presName="tx1" presStyleLbl="revTx" presStyleIdx="0" presStyleCnt="6" custScaleX="171670"/>
      <dgm:spPr/>
    </dgm:pt>
    <dgm:pt modelId="{F4DDF7E4-0B1C-4967-A2F3-1A998686D2CB}" type="pres">
      <dgm:prSet presAssocID="{073557FE-0A19-4CB4-9D0E-D148E944C622}" presName="vert1" presStyleCnt="0"/>
      <dgm:spPr/>
    </dgm:pt>
    <dgm:pt modelId="{0CE3CE79-B1E3-47F5-9903-1A749AA6FE0F}" type="pres">
      <dgm:prSet presAssocID="{4E225F82-434A-41B2-A8BE-15E993E44615}" presName="vertSpace2a" presStyleCnt="0"/>
      <dgm:spPr/>
    </dgm:pt>
    <dgm:pt modelId="{4CCBFEAA-25FC-4258-8F19-F08BBD039ADD}" type="pres">
      <dgm:prSet presAssocID="{4E225F82-434A-41B2-A8BE-15E993E44615}" presName="horz2" presStyleCnt="0"/>
      <dgm:spPr/>
    </dgm:pt>
    <dgm:pt modelId="{62F0B50D-C9C8-4B3B-9C21-766D05DC1AC2}" type="pres">
      <dgm:prSet presAssocID="{4E225F82-434A-41B2-A8BE-15E993E44615}" presName="horzSpace2" presStyleCnt="0"/>
      <dgm:spPr/>
    </dgm:pt>
    <dgm:pt modelId="{9F1F29C5-D04B-458A-B526-F2A86C67138E}" type="pres">
      <dgm:prSet presAssocID="{4E225F82-434A-41B2-A8BE-15E993E44615}" presName="tx2" presStyleLbl="revTx" presStyleIdx="1" presStyleCnt="6"/>
      <dgm:spPr/>
    </dgm:pt>
    <dgm:pt modelId="{D498D01D-0C41-4DD2-844A-8E9B5A87EA62}" type="pres">
      <dgm:prSet presAssocID="{4E225F82-434A-41B2-A8BE-15E993E44615}" presName="vert2" presStyleCnt="0"/>
      <dgm:spPr/>
    </dgm:pt>
    <dgm:pt modelId="{D92A4433-0200-4F86-BAFC-3508456AF3E7}" type="pres">
      <dgm:prSet presAssocID="{4E225F82-434A-41B2-A8BE-15E993E44615}" presName="thinLine2b" presStyleLbl="callout" presStyleIdx="0" presStyleCnt="5"/>
      <dgm:spPr/>
    </dgm:pt>
    <dgm:pt modelId="{39540614-1EA5-4669-B787-472316B5012F}" type="pres">
      <dgm:prSet presAssocID="{4E225F82-434A-41B2-A8BE-15E993E44615}" presName="vertSpace2b" presStyleCnt="0"/>
      <dgm:spPr/>
    </dgm:pt>
    <dgm:pt modelId="{582D0762-911C-4AF0-A951-9FC179CB8BAE}" type="pres">
      <dgm:prSet presAssocID="{A515AF07-2782-4017-93A6-80102881A371}" presName="horz2" presStyleCnt="0"/>
      <dgm:spPr/>
    </dgm:pt>
    <dgm:pt modelId="{F601784D-E7CA-484E-ADEC-32D702CF47CE}" type="pres">
      <dgm:prSet presAssocID="{A515AF07-2782-4017-93A6-80102881A371}" presName="horzSpace2" presStyleCnt="0"/>
      <dgm:spPr/>
    </dgm:pt>
    <dgm:pt modelId="{2E3F38D9-274F-407F-BF69-6AAB78D76047}" type="pres">
      <dgm:prSet presAssocID="{A515AF07-2782-4017-93A6-80102881A371}" presName="tx2" presStyleLbl="revTx" presStyleIdx="2" presStyleCnt="6"/>
      <dgm:spPr/>
    </dgm:pt>
    <dgm:pt modelId="{F81994A2-1929-43E3-9BE4-F686AF4AC95E}" type="pres">
      <dgm:prSet presAssocID="{A515AF07-2782-4017-93A6-80102881A371}" presName="vert2" presStyleCnt="0"/>
      <dgm:spPr/>
    </dgm:pt>
    <dgm:pt modelId="{88CCCFF7-D5DC-40C5-89F5-95CB319595F2}" type="pres">
      <dgm:prSet presAssocID="{A515AF07-2782-4017-93A6-80102881A371}" presName="thinLine2b" presStyleLbl="callout" presStyleIdx="1" presStyleCnt="5"/>
      <dgm:spPr/>
    </dgm:pt>
    <dgm:pt modelId="{866A8A36-B3CD-4F8C-9FFD-71FE9B773E6C}" type="pres">
      <dgm:prSet presAssocID="{A515AF07-2782-4017-93A6-80102881A371}" presName="vertSpace2b" presStyleCnt="0"/>
      <dgm:spPr/>
    </dgm:pt>
    <dgm:pt modelId="{2E0E5995-5BCC-4DD8-85C6-D69905074E71}" type="pres">
      <dgm:prSet presAssocID="{3E1278B2-E3B7-492D-A9CF-6FCE4B4C5E4F}" presName="horz2" presStyleCnt="0"/>
      <dgm:spPr/>
    </dgm:pt>
    <dgm:pt modelId="{52BF07AD-74AD-47F1-8535-BE1E9330D9E8}" type="pres">
      <dgm:prSet presAssocID="{3E1278B2-E3B7-492D-A9CF-6FCE4B4C5E4F}" presName="horzSpace2" presStyleCnt="0"/>
      <dgm:spPr/>
    </dgm:pt>
    <dgm:pt modelId="{F39116A3-71CE-4E80-AE37-33438024A46E}" type="pres">
      <dgm:prSet presAssocID="{3E1278B2-E3B7-492D-A9CF-6FCE4B4C5E4F}" presName="tx2" presStyleLbl="revTx" presStyleIdx="3" presStyleCnt="6"/>
      <dgm:spPr/>
    </dgm:pt>
    <dgm:pt modelId="{01CF152B-8C0E-4913-AA34-DDAA4DBC4B8D}" type="pres">
      <dgm:prSet presAssocID="{3E1278B2-E3B7-492D-A9CF-6FCE4B4C5E4F}" presName="vert2" presStyleCnt="0"/>
      <dgm:spPr/>
    </dgm:pt>
    <dgm:pt modelId="{E1BE5EEB-A6E6-4A19-B88B-307C57573563}" type="pres">
      <dgm:prSet presAssocID="{3E1278B2-E3B7-492D-A9CF-6FCE4B4C5E4F}" presName="thinLine2b" presStyleLbl="callout" presStyleIdx="2" presStyleCnt="5"/>
      <dgm:spPr/>
    </dgm:pt>
    <dgm:pt modelId="{9181DD0A-442F-4790-9004-94C80CC839F0}" type="pres">
      <dgm:prSet presAssocID="{3E1278B2-E3B7-492D-A9CF-6FCE4B4C5E4F}" presName="vertSpace2b" presStyleCnt="0"/>
      <dgm:spPr/>
    </dgm:pt>
    <dgm:pt modelId="{E680AA42-5E69-4448-A6EB-2CD94C85260C}" type="pres">
      <dgm:prSet presAssocID="{B96E903A-AAC8-4E4A-A6D9-2913E4797538}" presName="horz2" presStyleCnt="0"/>
      <dgm:spPr/>
    </dgm:pt>
    <dgm:pt modelId="{4D28E594-A192-426A-97B2-EAB287687BD1}" type="pres">
      <dgm:prSet presAssocID="{B96E903A-AAC8-4E4A-A6D9-2913E4797538}" presName="horzSpace2" presStyleCnt="0"/>
      <dgm:spPr/>
    </dgm:pt>
    <dgm:pt modelId="{76BF476F-A1E0-4893-AD26-C6B02381E8E9}" type="pres">
      <dgm:prSet presAssocID="{B96E903A-AAC8-4E4A-A6D9-2913E4797538}" presName="tx2" presStyleLbl="revTx" presStyleIdx="4" presStyleCnt="6"/>
      <dgm:spPr/>
    </dgm:pt>
    <dgm:pt modelId="{BD0B8672-47B1-4ABD-81C4-324BA8302B6C}" type="pres">
      <dgm:prSet presAssocID="{B96E903A-AAC8-4E4A-A6D9-2913E4797538}" presName="vert2" presStyleCnt="0"/>
      <dgm:spPr/>
    </dgm:pt>
    <dgm:pt modelId="{A170D500-5B6B-4F88-807F-1F8B81FFCF39}" type="pres">
      <dgm:prSet presAssocID="{B96E903A-AAC8-4E4A-A6D9-2913E4797538}" presName="thinLine2b" presStyleLbl="callout" presStyleIdx="3" presStyleCnt="5"/>
      <dgm:spPr/>
    </dgm:pt>
    <dgm:pt modelId="{F1C34AE0-2225-4146-88C4-9632A4DB1720}" type="pres">
      <dgm:prSet presAssocID="{B96E903A-AAC8-4E4A-A6D9-2913E4797538}" presName="vertSpace2b" presStyleCnt="0"/>
      <dgm:spPr/>
    </dgm:pt>
    <dgm:pt modelId="{72723254-EAD7-4506-A3E9-BCA65565E3D3}" type="pres">
      <dgm:prSet presAssocID="{B8851FA4-8A4F-437D-90FE-CB7A8BFC4AA2}" presName="horz2" presStyleCnt="0"/>
      <dgm:spPr/>
    </dgm:pt>
    <dgm:pt modelId="{A1D1D285-FD20-4C99-A840-955595D73FF8}" type="pres">
      <dgm:prSet presAssocID="{B8851FA4-8A4F-437D-90FE-CB7A8BFC4AA2}" presName="horzSpace2" presStyleCnt="0"/>
      <dgm:spPr/>
    </dgm:pt>
    <dgm:pt modelId="{651317A7-8C66-44E0-B1AB-EB24D35E2F9B}" type="pres">
      <dgm:prSet presAssocID="{B8851FA4-8A4F-437D-90FE-CB7A8BFC4AA2}" presName="tx2" presStyleLbl="revTx" presStyleIdx="5" presStyleCnt="6"/>
      <dgm:spPr/>
    </dgm:pt>
    <dgm:pt modelId="{E1996452-2D94-477F-86DD-A69F7998CD91}" type="pres">
      <dgm:prSet presAssocID="{B8851FA4-8A4F-437D-90FE-CB7A8BFC4AA2}" presName="vert2" presStyleCnt="0"/>
      <dgm:spPr/>
    </dgm:pt>
    <dgm:pt modelId="{52F362CC-4C39-4A07-9C49-F9CB1D921133}" type="pres">
      <dgm:prSet presAssocID="{B8851FA4-8A4F-437D-90FE-CB7A8BFC4AA2}" presName="thinLine2b" presStyleLbl="callout" presStyleIdx="4" presStyleCnt="5"/>
      <dgm:spPr/>
    </dgm:pt>
    <dgm:pt modelId="{D4FC0CAF-1724-406D-845A-7ECAD2ECD907}" type="pres">
      <dgm:prSet presAssocID="{B8851FA4-8A4F-437D-90FE-CB7A8BFC4AA2}" presName="vertSpace2b" presStyleCnt="0"/>
      <dgm:spPr/>
    </dgm:pt>
  </dgm:ptLst>
  <dgm:cxnLst>
    <dgm:cxn modelId="{00700201-D75B-48AE-94EE-5BB7B93FE43B}" type="presOf" srcId="{B8851FA4-8A4F-437D-90FE-CB7A8BFC4AA2}" destId="{651317A7-8C66-44E0-B1AB-EB24D35E2F9B}" srcOrd="0" destOrd="0" presId="urn:microsoft.com/office/officeart/2008/layout/LinedList"/>
    <dgm:cxn modelId="{6F444406-DE66-40CC-AEB5-2C008B476E0D}" type="presOf" srcId="{3E1278B2-E3B7-492D-A9CF-6FCE4B4C5E4F}" destId="{F39116A3-71CE-4E80-AE37-33438024A46E}" srcOrd="0" destOrd="0" presId="urn:microsoft.com/office/officeart/2008/layout/LinedList"/>
    <dgm:cxn modelId="{C2E96A16-FF75-4945-ACF0-3FFC2CBECE0B}" srcId="{073557FE-0A19-4CB4-9D0E-D148E944C622}" destId="{3E1278B2-E3B7-492D-A9CF-6FCE4B4C5E4F}" srcOrd="2" destOrd="0" parTransId="{845817F8-802C-46E5-9083-B0061216BE95}" sibTransId="{C8FFA8E5-524C-42CE-BC2E-2A448C67A15F}"/>
    <dgm:cxn modelId="{C371D618-CE66-4271-AF07-0FDB5DF5CEBB}" type="presOf" srcId="{073557FE-0A19-4CB4-9D0E-D148E944C622}" destId="{F1E6C716-867B-4DC5-8543-098749B13F88}" srcOrd="0" destOrd="0" presId="urn:microsoft.com/office/officeart/2008/layout/LinedList"/>
    <dgm:cxn modelId="{278EFC21-DDB9-4AB2-A338-57997D68DCE4}" srcId="{073557FE-0A19-4CB4-9D0E-D148E944C622}" destId="{B96E903A-AAC8-4E4A-A6D9-2913E4797538}" srcOrd="3" destOrd="0" parTransId="{5127864C-3669-49BF-831D-128B00C6A5BE}" sibTransId="{A374C002-CBD9-4C1E-899C-86F366D8680D}"/>
    <dgm:cxn modelId="{7677AB3E-4EEC-4F25-9E57-A0BFB5F40E56}" type="presOf" srcId="{F315635B-623A-476C-8891-3CC076C2C55C}" destId="{42F27A0E-49B7-43D2-8EB8-652F42794CBC}" srcOrd="0" destOrd="0" presId="urn:microsoft.com/office/officeart/2008/layout/LinedList"/>
    <dgm:cxn modelId="{DC294A43-6113-446C-B89E-0F00E2D0539E}" type="presOf" srcId="{4E225F82-434A-41B2-A8BE-15E993E44615}" destId="{9F1F29C5-D04B-458A-B526-F2A86C67138E}" srcOrd="0" destOrd="0" presId="urn:microsoft.com/office/officeart/2008/layout/LinedList"/>
    <dgm:cxn modelId="{4D02DD72-B92C-428E-A74D-3AFDFE4A40E8}" srcId="{073557FE-0A19-4CB4-9D0E-D148E944C622}" destId="{B8851FA4-8A4F-437D-90FE-CB7A8BFC4AA2}" srcOrd="4" destOrd="0" parTransId="{500DC037-60BE-47B2-9B8E-10FAA306F9C1}" sibTransId="{FB668B18-97B3-4D86-9AAF-7BA69D6E5A62}"/>
    <dgm:cxn modelId="{E806E5BE-4A72-4815-93CB-A5415AB77489}" srcId="{073557FE-0A19-4CB4-9D0E-D148E944C622}" destId="{4E225F82-434A-41B2-A8BE-15E993E44615}" srcOrd="0" destOrd="0" parTransId="{313F5BD2-CDBC-4EF2-AAD4-91443A92F9B4}" sibTransId="{71568A2C-E8BD-4C0F-9F74-882977304A64}"/>
    <dgm:cxn modelId="{4FBCD5E0-69A1-4592-9A1B-F2C747C07F1D}" type="presOf" srcId="{B96E903A-AAC8-4E4A-A6D9-2913E4797538}" destId="{76BF476F-A1E0-4893-AD26-C6B02381E8E9}" srcOrd="0" destOrd="0" presId="urn:microsoft.com/office/officeart/2008/layout/LinedList"/>
    <dgm:cxn modelId="{E5A702ED-2FF7-41F6-957E-EABED20D83C9}" srcId="{F315635B-623A-476C-8891-3CC076C2C55C}" destId="{073557FE-0A19-4CB4-9D0E-D148E944C622}" srcOrd="0" destOrd="0" parTransId="{60E98959-25A4-41B1-85D4-4F65A1B06F03}" sibTransId="{8735622A-5647-4EDB-BC6B-A789A49BF2DA}"/>
    <dgm:cxn modelId="{890C33F2-3570-4A52-9114-A91B9B05E090}" type="presOf" srcId="{A515AF07-2782-4017-93A6-80102881A371}" destId="{2E3F38D9-274F-407F-BF69-6AAB78D76047}" srcOrd="0" destOrd="0" presId="urn:microsoft.com/office/officeart/2008/layout/LinedList"/>
    <dgm:cxn modelId="{7E5B76FB-1B62-40FF-AF19-64CCBE2A947F}" srcId="{073557FE-0A19-4CB4-9D0E-D148E944C622}" destId="{A515AF07-2782-4017-93A6-80102881A371}" srcOrd="1" destOrd="0" parTransId="{8F25626E-5E96-4173-B7FA-4A827A81AE77}" sibTransId="{763BAA5F-62A9-4E8B-BE0F-D44DA4F5758D}"/>
    <dgm:cxn modelId="{F70137A4-8CDF-4C05-BE6F-D7692CF71590}" type="presParOf" srcId="{42F27A0E-49B7-43D2-8EB8-652F42794CBC}" destId="{27580F6C-CB04-431D-B976-C7C3212B1A23}" srcOrd="0" destOrd="0" presId="urn:microsoft.com/office/officeart/2008/layout/LinedList"/>
    <dgm:cxn modelId="{FE651AC8-73F4-4DB6-AA9E-4BCA330EEE65}" type="presParOf" srcId="{42F27A0E-49B7-43D2-8EB8-652F42794CBC}" destId="{42D84B86-8836-4192-A717-420465D10065}" srcOrd="1" destOrd="0" presId="urn:microsoft.com/office/officeart/2008/layout/LinedList"/>
    <dgm:cxn modelId="{C2D881E8-1643-4B0F-BA36-5E5C2CF8D873}" type="presParOf" srcId="{42D84B86-8836-4192-A717-420465D10065}" destId="{F1E6C716-867B-4DC5-8543-098749B13F88}" srcOrd="0" destOrd="0" presId="urn:microsoft.com/office/officeart/2008/layout/LinedList"/>
    <dgm:cxn modelId="{5C1A9A83-784E-4805-B980-7BCE22FE3EC9}" type="presParOf" srcId="{42D84B86-8836-4192-A717-420465D10065}" destId="{F4DDF7E4-0B1C-4967-A2F3-1A998686D2CB}" srcOrd="1" destOrd="0" presId="urn:microsoft.com/office/officeart/2008/layout/LinedList"/>
    <dgm:cxn modelId="{D5675D6D-0190-436A-8C08-F01F19010CF8}" type="presParOf" srcId="{F4DDF7E4-0B1C-4967-A2F3-1A998686D2CB}" destId="{0CE3CE79-B1E3-47F5-9903-1A749AA6FE0F}" srcOrd="0" destOrd="0" presId="urn:microsoft.com/office/officeart/2008/layout/LinedList"/>
    <dgm:cxn modelId="{F6144DC4-293F-4A35-9C5E-3CB9BF1F7DB2}" type="presParOf" srcId="{F4DDF7E4-0B1C-4967-A2F3-1A998686D2CB}" destId="{4CCBFEAA-25FC-4258-8F19-F08BBD039ADD}" srcOrd="1" destOrd="0" presId="urn:microsoft.com/office/officeart/2008/layout/LinedList"/>
    <dgm:cxn modelId="{D168E2FA-3E67-403F-BACC-30914B5FC537}" type="presParOf" srcId="{4CCBFEAA-25FC-4258-8F19-F08BBD039ADD}" destId="{62F0B50D-C9C8-4B3B-9C21-766D05DC1AC2}" srcOrd="0" destOrd="0" presId="urn:microsoft.com/office/officeart/2008/layout/LinedList"/>
    <dgm:cxn modelId="{96C3C272-711C-45E8-96D0-ACAF4E438595}" type="presParOf" srcId="{4CCBFEAA-25FC-4258-8F19-F08BBD039ADD}" destId="{9F1F29C5-D04B-458A-B526-F2A86C67138E}" srcOrd="1" destOrd="0" presId="urn:microsoft.com/office/officeart/2008/layout/LinedList"/>
    <dgm:cxn modelId="{B42CCD75-0156-4F5B-8FA0-9E50C5B7F791}" type="presParOf" srcId="{4CCBFEAA-25FC-4258-8F19-F08BBD039ADD}" destId="{D498D01D-0C41-4DD2-844A-8E9B5A87EA62}" srcOrd="2" destOrd="0" presId="urn:microsoft.com/office/officeart/2008/layout/LinedList"/>
    <dgm:cxn modelId="{19CAB79F-1572-4F00-BE10-83465289A881}" type="presParOf" srcId="{F4DDF7E4-0B1C-4967-A2F3-1A998686D2CB}" destId="{D92A4433-0200-4F86-BAFC-3508456AF3E7}" srcOrd="2" destOrd="0" presId="urn:microsoft.com/office/officeart/2008/layout/LinedList"/>
    <dgm:cxn modelId="{498F4136-F5EA-4178-B950-96D31D69FBD6}" type="presParOf" srcId="{F4DDF7E4-0B1C-4967-A2F3-1A998686D2CB}" destId="{39540614-1EA5-4669-B787-472316B5012F}" srcOrd="3" destOrd="0" presId="urn:microsoft.com/office/officeart/2008/layout/LinedList"/>
    <dgm:cxn modelId="{D20E179B-F9D1-4413-86DD-16DBE117A7F7}" type="presParOf" srcId="{F4DDF7E4-0B1C-4967-A2F3-1A998686D2CB}" destId="{582D0762-911C-4AF0-A951-9FC179CB8BAE}" srcOrd="4" destOrd="0" presId="urn:microsoft.com/office/officeart/2008/layout/LinedList"/>
    <dgm:cxn modelId="{20876B1D-29CA-4A94-9918-789DC9569160}" type="presParOf" srcId="{582D0762-911C-4AF0-A951-9FC179CB8BAE}" destId="{F601784D-E7CA-484E-ADEC-32D702CF47CE}" srcOrd="0" destOrd="0" presId="urn:microsoft.com/office/officeart/2008/layout/LinedList"/>
    <dgm:cxn modelId="{8FCDBC22-34D0-4CB7-9990-65BAC247F5E9}" type="presParOf" srcId="{582D0762-911C-4AF0-A951-9FC179CB8BAE}" destId="{2E3F38D9-274F-407F-BF69-6AAB78D76047}" srcOrd="1" destOrd="0" presId="urn:microsoft.com/office/officeart/2008/layout/LinedList"/>
    <dgm:cxn modelId="{62E12015-DD41-4B25-9830-611392CEB35D}" type="presParOf" srcId="{582D0762-911C-4AF0-A951-9FC179CB8BAE}" destId="{F81994A2-1929-43E3-9BE4-F686AF4AC95E}" srcOrd="2" destOrd="0" presId="urn:microsoft.com/office/officeart/2008/layout/LinedList"/>
    <dgm:cxn modelId="{C462568D-F0C9-49FC-9E2E-65A79CE86B29}" type="presParOf" srcId="{F4DDF7E4-0B1C-4967-A2F3-1A998686D2CB}" destId="{88CCCFF7-D5DC-40C5-89F5-95CB319595F2}" srcOrd="5" destOrd="0" presId="urn:microsoft.com/office/officeart/2008/layout/LinedList"/>
    <dgm:cxn modelId="{9C890C4D-7678-4BAD-9EF3-B6ABDA7A0C39}" type="presParOf" srcId="{F4DDF7E4-0B1C-4967-A2F3-1A998686D2CB}" destId="{866A8A36-B3CD-4F8C-9FFD-71FE9B773E6C}" srcOrd="6" destOrd="0" presId="urn:microsoft.com/office/officeart/2008/layout/LinedList"/>
    <dgm:cxn modelId="{D76AAF6C-6B21-45FE-8F43-BF308CCC9392}" type="presParOf" srcId="{F4DDF7E4-0B1C-4967-A2F3-1A998686D2CB}" destId="{2E0E5995-5BCC-4DD8-85C6-D69905074E71}" srcOrd="7" destOrd="0" presId="urn:microsoft.com/office/officeart/2008/layout/LinedList"/>
    <dgm:cxn modelId="{FC73CC28-1C88-466E-9FE0-73207EDF0A5C}" type="presParOf" srcId="{2E0E5995-5BCC-4DD8-85C6-D69905074E71}" destId="{52BF07AD-74AD-47F1-8535-BE1E9330D9E8}" srcOrd="0" destOrd="0" presId="urn:microsoft.com/office/officeart/2008/layout/LinedList"/>
    <dgm:cxn modelId="{3E7EF89A-7890-4AB8-9B14-31973B03FCF7}" type="presParOf" srcId="{2E0E5995-5BCC-4DD8-85C6-D69905074E71}" destId="{F39116A3-71CE-4E80-AE37-33438024A46E}" srcOrd="1" destOrd="0" presId="urn:microsoft.com/office/officeart/2008/layout/LinedList"/>
    <dgm:cxn modelId="{04DD61A9-B792-4DBD-BAB6-F64F4EE4EA75}" type="presParOf" srcId="{2E0E5995-5BCC-4DD8-85C6-D69905074E71}" destId="{01CF152B-8C0E-4913-AA34-DDAA4DBC4B8D}" srcOrd="2" destOrd="0" presId="urn:microsoft.com/office/officeart/2008/layout/LinedList"/>
    <dgm:cxn modelId="{5A4D91F2-52C7-4533-A4EB-200B078849AB}" type="presParOf" srcId="{F4DDF7E4-0B1C-4967-A2F3-1A998686D2CB}" destId="{E1BE5EEB-A6E6-4A19-B88B-307C57573563}" srcOrd="8" destOrd="0" presId="urn:microsoft.com/office/officeart/2008/layout/LinedList"/>
    <dgm:cxn modelId="{5D41E5DF-42B9-4BF9-984A-296C6B33C9AF}" type="presParOf" srcId="{F4DDF7E4-0B1C-4967-A2F3-1A998686D2CB}" destId="{9181DD0A-442F-4790-9004-94C80CC839F0}" srcOrd="9" destOrd="0" presId="urn:microsoft.com/office/officeart/2008/layout/LinedList"/>
    <dgm:cxn modelId="{998F6E9D-0844-41DB-B966-B6A318513F87}" type="presParOf" srcId="{F4DDF7E4-0B1C-4967-A2F3-1A998686D2CB}" destId="{E680AA42-5E69-4448-A6EB-2CD94C85260C}" srcOrd="10" destOrd="0" presId="urn:microsoft.com/office/officeart/2008/layout/LinedList"/>
    <dgm:cxn modelId="{12E808EE-30F3-4C75-83B7-ECED18C9B4EB}" type="presParOf" srcId="{E680AA42-5E69-4448-A6EB-2CD94C85260C}" destId="{4D28E594-A192-426A-97B2-EAB287687BD1}" srcOrd="0" destOrd="0" presId="urn:microsoft.com/office/officeart/2008/layout/LinedList"/>
    <dgm:cxn modelId="{00FE6950-E581-4674-9CAB-E09C6AC28D49}" type="presParOf" srcId="{E680AA42-5E69-4448-A6EB-2CD94C85260C}" destId="{76BF476F-A1E0-4893-AD26-C6B02381E8E9}" srcOrd="1" destOrd="0" presId="urn:microsoft.com/office/officeart/2008/layout/LinedList"/>
    <dgm:cxn modelId="{06F50668-B140-4AB7-B065-5A9CEC505279}" type="presParOf" srcId="{E680AA42-5E69-4448-A6EB-2CD94C85260C}" destId="{BD0B8672-47B1-4ABD-81C4-324BA8302B6C}" srcOrd="2" destOrd="0" presId="urn:microsoft.com/office/officeart/2008/layout/LinedList"/>
    <dgm:cxn modelId="{485F1D59-2A01-4EDD-8AA1-9049BF0C8E5D}" type="presParOf" srcId="{F4DDF7E4-0B1C-4967-A2F3-1A998686D2CB}" destId="{A170D500-5B6B-4F88-807F-1F8B81FFCF39}" srcOrd="11" destOrd="0" presId="urn:microsoft.com/office/officeart/2008/layout/LinedList"/>
    <dgm:cxn modelId="{FC42C028-07D0-4E61-BC29-E171ABEFB87E}" type="presParOf" srcId="{F4DDF7E4-0B1C-4967-A2F3-1A998686D2CB}" destId="{F1C34AE0-2225-4146-88C4-9632A4DB1720}" srcOrd="12" destOrd="0" presId="urn:microsoft.com/office/officeart/2008/layout/LinedList"/>
    <dgm:cxn modelId="{C7CC28B2-6231-41D5-90B3-C4C8E29C1B6E}" type="presParOf" srcId="{F4DDF7E4-0B1C-4967-A2F3-1A998686D2CB}" destId="{72723254-EAD7-4506-A3E9-BCA65565E3D3}" srcOrd="13" destOrd="0" presId="urn:microsoft.com/office/officeart/2008/layout/LinedList"/>
    <dgm:cxn modelId="{F908E2AE-78F0-4B6E-9B69-2DA60277E5E8}" type="presParOf" srcId="{72723254-EAD7-4506-A3E9-BCA65565E3D3}" destId="{A1D1D285-FD20-4C99-A840-955595D73FF8}" srcOrd="0" destOrd="0" presId="urn:microsoft.com/office/officeart/2008/layout/LinedList"/>
    <dgm:cxn modelId="{34CD5E24-F617-4191-A14D-D6F91CC3B0E3}" type="presParOf" srcId="{72723254-EAD7-4506-A3E9-BCA65565E3D3}" destId="{651317A7-8C66-44E0-B1AB-EB24D35E2F9B}" srcOrd="1" destOrd="0" presId="urn:microsoft.com/office/officeart/2008/layout/LinedList"/>
    <dgm:cxn modelId="{8935B42B-2737-45ED-862C-E29C698B509E}" type="presParOf" srcId="{72723254-EAD7-4506-A3E9-BCA65565E3D3}" destId="{E1996452-2D94-477F-86DD-A69F7998CD91}" srcOrd="2" destOrd="0" presId="urn:microsoft.com/office/officeart/2008/layout/LinedList"/>
    <dgm:cxn modelId="{76F8BACC-9BBF-4B68-BA15-97E85AC50755}" type="presParOf" srcId="{F4DDF7E4-0B1C-4967-A2F3-1A998686D2CB}" destId="{52F362CC-4C39-4A07-9C49-F9CB1D921133}" srcOrd="14" destOrd="0" presId="urn:microsoft.com/office/officeart/2008/layout/LinedList"/>
    <dgm:cxn modelId="{BD05C783-5269-4EBE-8BDE-DECDDD88EFA1}" type="presParOf" srcId="{F4DDF7E4-0B1C-4967-A2F3-1A998686D2CB}" destId="{D4FC0CAF-1724-406D-845A-7ECAD2ECD907}"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EF959-2CFB-4B84-9547-52AAF1588674}" type="doc">
      <dgm:prSet loTypeId="urn:microsoft.com/office/officeart/2005/8/layout/cycle4" loCatId="cycle" qsTypeId="urn:microsoft.com/office/officeart/2005/8/quickstyle/simple5" qsCatId="simple" csTypeId="urn:microsoft.com/office/officeart/2005/8/colors/accent1_2" csCatId="accent1" phldr="1"/>
      <dgm:spPr/>
      <dgm:t>
        <a:bodyPr/>
        <a:lstStyle/>
        <a:p>
          <a:endParaRPr lang="en-GB"/>
        </a:p>
      </dgm:t>
    </dgm:pt>
    <dgm:pt modelId="{B6B5E761-14CD-4769-BB7D-4820CFA6D8A8}">
      <dgm:prSet phldrT="[Text]" custT="1"/>
      <dgm:spPr>
        <a:solidFill>
          <a:schemeClr val="accent4">
            <a:lumMod val="75000"/>
          </a:schemeClr>
        </a:solidFill>
      </dgm:spPr>
      <dgm:t>
        <a:bodyPr/>
        <a:lstStyle/>
        <a:p>
          <a:pPr algn="ctr"/>
          <a:r>
            <a:rPr lang="en-GB" sz="1100" b="0" i="0" dirty="0">
              <a:latin typeface="+mn-lt"/>
              <a:cs typeface="Arial" panose="020B0604020202020204" pitchFamily="34" charset="0"/>
            </a:rPr>
            <a:t>Improvement</a:t>
          </a:r>
          <a:endParaRPr lang="en-GB" sz="800" b="1" i="0" dirty="0">
            <a:latin typeface="Arial" panose="020B0604020202020204" pitchFamily="34" charset="0"/>
            <a:cs typeface="Arial" panose="020B0604020202020204" pitchFamily="34" charset="0"/>
          </a:endParaRPr>
        </a:p>
      </dgm:t>
    </dgm:pt>
    <dgm:pt modelId="{895E51BB-F037-4B4F-8573-198E2FDF41E5}" type="parTrans" cxnId="{BC5D6137-8EB4-434D-8DB1-0D6C567BCAC4}">
      <dgm:prSet/>
      <dgm:spPr/>
      <dgm:t>
        <a:bodyPr/>
        <a:lstStyle/>
        <a:p>
          <a:endParaRPr lang="en-GB"/>
        </a:p>
      </dgm:t>
    </dgm:pt>
    <dgm:pt modelId="{1867D055-A4F8-4CF8-A5A5-3F350BC785FA}" type="sibTrans" cxnId="{BC5D6137-8EB4-434D-8DB1-0D6C567BCAC4}">
      <dgm:prSet/>
      <dgm:spPr/>
      <dgm:t>
        <a:bodyPr/>
        <a:lstStyle/>
        <a:p>
          <a:endParaRPr lang="en-GB"/>
        </a:p>
      </dgm:t>
    </dgm:pt>
    <dgm:pt modelId="{A0938DE5-7749-4395-B87C-C02C4FEECC2E}">
      <dgm:prSet phldrT="[Text]" custT="1"/>
      <dgm:spPr>
        <a:solidFill>
          <a:schemeClr val="tx1">
            <a:lumMod val="60000"/>
            <a:lumOff val="40000"/>
            <a:alpha val="90000"/>
          </a:schemeClr>
        </a:solidFill>
      </dgm:spPr>
      <dgm:t>
        <a:bodyPr lIns="72000"/>
        <a:lstStyle/>
        <a:p>
          <a:r>
            <a:rPr lang="en-GB" sz="1000" b="0" i="0" dirty="0">
              <a:solidFill>
                <a:schemeClr val="bg1"/>
              </a:solidFill>
              <a:latin typeface="+mn-lt"/>
              <a:cs typeface="Arial" panose="020B0604020202020204" pitchFamily="34" charset="0"/>
            </a:rPr>
            <a:t>Progress reviewed through existing structures </a:t>
          </a:r>
        </a:p>
      </dgm:t>
    </dgm:pt>
    <dgm:pt modelId="{8F9BD37B-E77F-4FCE-A58B-BB84713446C2}" type="parTrans" cxnId="{ADC9A4EE-A732-4AEC-9995-717A01ED0B5D}">
      <dgm:prSet/>
      <dgm:spPr/>
      <dgm:t>
        <a:bodyPr/>
        <a:lstStyle/>
        <a:p>
          <a:endParaRPr lang="en-GB"/>
        </a:p>
      </dgm:t>
    </dgm:pt>
    <dgm:pt modelId="{DB453F01-11E2-4F28-B949-B6BF71755143}" type="sibTrans" cxnId="{ADC9A4EE-A732-4AEC-9995-717A01ED0B5D}">
      <dgm:prSet/>
      <dgm:spPr/>
      <dgm:t>
        <a:bodyPr/>
        <a:lstStyle/>
        <a:p>
          <a:endParaRPr lang="en-GB"/>
        </a:p>
      </dgm:t>
    </dgm:pt>
    <dgm:pt modelId="{BCC7411E-383E-4627-8419-3813B85188A5}">
      <dgm:prSet phldrT="[Text]" custT="1"/>
      <dgm:spPr>
        <a:solidFill>
          <a:schemeClr val="accent4">
            <a:lumMod val="75000"/>
          </a:schemeClr>
        </a:solidFill>
      </dgm:spPr>
      <dgm:t>
        <a:bodyPr/>
        <a:lstStyle/>
        <a:p>
          <a:r>
            <a:rPr lang="en-GB" sz="1100" b="0" i="0" dirty="0">
              <a:latin typeface="+mn-lt"/>
              <a:cs typeface="Arial" panose="020B0604020202020204" pitchFamily="34" charset="0"/>
            </a:rPr>
            <a:t>Planning</a:t>
          </a:r>
          <a:endParaRPr lang="en-GB" sz="800" b="0" i="0" dirty="0">
            <a:latin typeface="+mn-lt"/>
            <a:cs typeface="Arial" panose="020B0604020202020204" pitchFamily="34" charset="0"/>
          </a:endParaRPr>
        </a:p>
      </dgm:t>
    </dgm:pt>
    <dgm:pt modelId="{1CD85884-208C-45CE-A2C0-DCE3EDFDB144}" type="parTrans" cxnId="{8729CE3E-1D99-4740-A226-9A5BCFFD05AA}">
      <dgm:prSet/>
      <dgm:spPr/>
      <dgm:t>
        <a:bodyPr/>
        <a:lstStyle/>
        <a:p>
          <a:endParaRPr lang="en-GB"/>
        </a:p>
      </dgm:t>
    </dgm:pt>
    <dgm:pt modelId="{3771B6FC-E76B-4F71-8194-965A5D039609}" type="sibTrans" cxnId="{8729CE3E-1D99-4740-A226-9A5BCFFD05AA}">
      <dgm:prSet/>
      <dgm:spPr/>
      <dgm:t>
        <a:bodyPr/>
        <a:lstStyle/>
        <a:p>
          <a:endParaRPr lang="en-GB"/>
        </a:p>
      </dgm:t>
    </dgm:pt>
    <dgm:pt modelId="{E8B32495-7095-4CB8-9D5E-CA6BED50ABCB}">
      <dgm:prSet phldrT="[Text]" custT="1"/>
      <dgm:spPr>
        <a:solidFill>
          <a:schemeClr val="tx1">
            <a:lumMod val="60000"/>
            <a:lumOff val="40000"/>
            <a:alpha val="90000"/>
          </a:schemeClr>
        </a:solidFill>
      </dgm:spPr>
      <dgm:t>
        <a:bodyPr/>
        <a:lstStyle/>
        <a:p>
          <a:pPr algn="l"/>
          <a:r>
            <a:rPr lang="en-GB" sz="1000" b="0" i="0" dirty="0">
              <a:solidFill>
                <a:schemeClr val="bg1"/>
              </a:solidFill>
              <a:latin typeface="+mn-lt"/>
              <a:cs typeface="Arial" panose="020B0604020202020204" pitchFamily="34" charset="0"/>
            </a:rPr>
            <a:t>Risks and opportunities</a:t>
          </a:r>
        </a:p>
      </dgm:t>
    </dgm:pt>
    <dgm:pt modelId="{A281F856-09D2-47D0-8612-FC2B5174A5F5}" type="parTrans" cxnId="{6695DED1-1DBB-4038-878B-CDFF1A2A0D87}">
      <dgm:prSet/>
      <dgm:spPr/>
      <dgm:t>
        <a:bodyPr/>
        <a:lstStyle/>
        <a:p>
          <a:endParaRPr lang="en-GB"/>
        </a:p>
      </dgm:t>
    </dgm:pt>
    <dgm:pt modelId="{15CC36E7-830C-46F9-BE95-4E1CC6F6E127}" type="sibTrans" cxnId="{6695DED1-1DBB-4038-878B-CDFF1A2A0D87}">
      <dgm:prSet/>
      <dgm:spPr/>
      <dgm:t>
        <a:bodyPr/>
        <a:lstStyle/>
        <a:p>
          <a:endParaRPr lang="en-GB"/>
        </a:p>
      </dgm:t>
    </dgm:pt>
    <dgm:pt modelId="{660FF04B-4AA9-4F2E-BADA-59997EEF2145}">
      <dgm:prSet phldrT="[Text]" custT="1"/>
      <dgm:spPr>
        <a:solidFill>
          <a:schemeClr val="accent4">
            <a:lumMod val="75000"/>
          </a:schemeClr>
        </a:solidFill>
      </dgm:spPr>
      <dgm:t>
        <a:bodyPr lIns="72000" rIns="0"/>
        <a:lstStyle/>
        <a:p>
          <a:r>
            <a:rPr lang="en-GB" sz="1100" b="0" i="0" dirty="0">
              <a:latin typeface="+mn-lt"/>
              <a:cs typeface="Arial" panose="020B0604020202020204" pitchFamily="34" charset="0"/>
            </a:rPr>
            <a:t>Support &amp; Operation</a:t>
          </a:r>
          <a:endParaRPr lang="en-GB" sz="1100" b="1" i="0" dirty="0">
            <a:latin typeface="Arial" panose="020B0604020202020204" pitchFamily="34" charset="0"/>
            <a:cs typeface="Arial" panose="020B0604020202020204" pitchFamily="34" charset="0"/>
          </a:endParaRPr>
        </a:p>
      </dgm:t>
    </dgm:pt>
    <dgm:pt modelId="{C3BE3D33-DD55-476E-A53D-847822292477}" type="parTrans" cxnId="{5818CD8D-DDAF-4343-993C-59BD8C8EB419}">
      <dgm:prSet/>
      <dgm:spPr/>
      <dgm:t>
        <a:bodyPr/>
        <a:lstStyle/>
        <a:p>
          <a:endParaRPr lang="en-GB"/>
        </a:p>
      </dgm:t>
    </dgm:pt>
    <dgm:pt modelId="{6480C494-9B6F-4F9F-B015-515076CF25A9}" type="sibTrans" cxnId="{5818CD8D-DDAF-4343-993C-59BD8C8EB419}">
      <dgm:prSet/>
      <dgm:spPr/>
      <dgm:t>
        <a:bodyPr/>
        <a:lstStyle/>
        <a:p>
          <a:endParaRPr lang="en-GB"/>
        </a:p>
      </dgm:t>
    </dgm:pt>
    <dgm:pt modelId="{A89D6D8F-03A8-406C-9776-5E44A2198318}">
      <dgm:prSet phldrT="[Text]" custT="1"/>
      <dgm:spPr>
        <a:solidFill>
          <a:schemeClr val="tx1">
            <a:lumMod val="60000"/>
            <a:lumOff val="40000"/>
            <a:alpha val="90000"/>
          </a:schemeClr>
        </a:solidFill>
      </dgm:spPr>
      <dgm:t>
        <a:bodyPr anchor="ctr"/>
        <a:lstStyle/>
        <a:p>
          <a:r>
            <a:rPr lang="en-GB" sz="1000" b="0" i="0" dirty="0">
              <a:solidFill>
                <a:schemeClr val="bg1"/>
              </a:solidFill>
              <a:latin typeface="+mn-lt"/>
              <a:cs typeface="Arial" panose="020B0604020202020204" pitchFamily="34" charset="0"/>
            </a:rPr>
            <a:t>Progression of improvement programmes</a:t>
          </a:r>
        </a:p>
      </dgm:t>
    </dgm:pt>
    <dgm:pt modelId="{9EE78129-D328-4894-8EB4-D88432A08A73}" type="parTrans" cxnId="{DBFF5644-2C27-473E-8877-5015EBE75CE2}">
      <dgm:prSet/>
      <dgm:spPr/>
      <dgm:t>
        <a:bodyPr/>
        <a:lstStyle/>
        <a:p>
          <a:endParaRPr lang="en-GB"/>
        </a:p>
      </dgm:t>
    </dgm:pt>
    <dgm:pt modelId="{8257724C-C219-48D7-8AF2-F29CD3D6A6A9}" type="sibTrans" cxnId="{DBFF5644-2C27-473E-8877-5015EBE75CE2}">
      <dgm:prSet/>
      <dgm:spPr/>
      <dgm:t>
        <a:bodyPr/>
        <a:lstStyle/>
        <a:p>
          <a:endParaRPr lang="en-GB"/>
        </a:p>
      </dgm:t>
    </dgm:pt>
    <dgm:pt modelId="{DD60015F-9737-42E6-8CD7-DD9CB1ED8E1C}">
      <dgm:prSet phldrT="[Text]" custT="1"/>
      <dgm:spPr>
        <a:solidFill>
          <a:schemeClr val="accent4">
            <a:lumMod val="75000"/>
          </a:schemeClr>
        </a:solidFill>
        <a:scene3d>
          <a:camera prst="orthographicFront">
            <a:rot lat="0" lon="0" rev="0"/>
          </a:camera>
          <a:lightRig rig="threePt" dir="t">
            <a:rot lat="0" lon="0" rev="1200000"/>
          </a:lightRig>
        </a:scene3d>
      </dgm:spPr>
      <dgm:t>
        <a:bodyPr/>
        <a:lstStyle/>
        <a:p>
          <a:r>
            <a:rPr lang="en-GB" sz="1100" b="0" i="0" dirty="0">
              <a:latin typeface="+mn-lt"/>
              <a:cs typeface="Arial" panose="020B0604020202020204" pitchFamily="34" charset="0"/>
            </a:rPr>
            <a:t>Performance Evaluation</a:t>
          </a:r>
          <a:endParaRPr lang="en-GB" sz="800" b="1" i="0" dirty="0">
            <a:latin typeface="Arial" panose="020B0604020202020204" pitchFamily="34" charset="0"/>
            <a:cs typeface="Arial" panose="020B0604020202020204" pitchFamily="34" charset="0"/>
          </a:endParaRPr>
        </a:p>
      </dgm:t>
    </dgm:pt>
    <dgm:pt modelId="{1DDCBB92-5E57-4DE3-8D6A-CD424AA51845}" type="parTrans" cxnId="{44D3403B-23F8-4909-9AAB-19D1E858AA90}">
      <dgm:prSet/>
      <dgm:spPr/>
      <dgm:t>
        <a:bodyPr/>
        <a:lstStyle/>
        <a:p>
          <a:endParaRPr lang="en-GB"/>
        </a:p>
      </dgm:t>
    </dgm:pt>
    <dgm:pt modelId="{06DD38AD-C31A-4C2F-9CA4-F7B26FEA956E}" type="sibTrans" cxnId="{44D3403B-23F8-4909-9AAB-19D1E858AA90}">
      <dgm:prSet/>
      <dgm:spPr/>
      <dgm:t>
        <a:bodyPr/>
        <a:lstStyle/>
        <a:p>
          <a:endParaRPr lang="en-GB"/>
        </a:p>
      </dgm:t>
    </dgm:pt>
    <dgm:pt modelId="{7719998F-CA73-421E-98D3-0A987D8504B8}">
      <dgm:prSet phldrT="[Text]" custT="1"/>
      <dgm:spPr>
        <a:solidFill>
          <a:schemeClr val="tx1">
            <a:lumMod val="60000"/>
            <a:lumOff val="40000"/>
            <a:alpha val="90000"/>
          </a:schemeClr>
        </a:solidFill>
      </dgm:spPr>
      <dgm:t>
        <a:bodyPr anchor="ctr"/>
        <a:lstStyle/>
        <a:p>
          <a:pPr>
            <a:lnSpc>
              <a:spcPct val="100000"/>
            </a:lnSpc>
          </a:pPr>
          <a:r>
            <a:rPr lang="en-GB" sz="1000" b="0" i="0" dirty="0">
              <a:solidFill>
                <a:schemeClr val="bg1"/>
              </a:solidFill>
              <a:latin typeface="+mn-lt"/>
              <a:cs typeface="Arial" panose="020B0604020202020204" pitchFamily="34" charset="0"/>
            </a:rPr>
            <a:t>Performance monitored at asset, fund and corporate level</a:t>
          </a:r>
        </a:p>
      </dgm:t>
    </dgm:pt>
    <dgm:pt modelId="{1C79BE73-872C-46C0-B88B-4F5555ECEB96}" type="parTrans" cxnId="{BC337FB8-A442-46C1-BE47-AED4EAB89E12}">
      <dgm:prSet/>
      <dgm:spPr/>
      <dgm:t>
        <a:bodyPr/>
        <a:lstStyle/>
        <a:p>
          <a:endParaRPr lang="en-GB"/>
        </a:p>
      </dgm:t>
    </dgm:pt>
    <dgm:pt modelId="{25EE9ABD-41CF-4AA7-AA59-87355E4A96D5}" type="sibTrans" cxnId="{BC337FB8-A442-46C1-BE47-AED4EAB89E12}">
      <dgm:prSet/>
      <dgm:spPr/>
      <dgm:t>
        <a:bodyPr/>
        <a:lstStyle/>
        <a:p>
          <a:endParaRPr lang="en-GB"/>
        </a:p>
      </dgm:t>
    </dgm:pt>
    <dgm:pt modelId="{53A7EB8C-F3ED-49D0-89CF-A7B41BB659E9}">
      <dgm:prSet phldrT="[Text]" custT="1"/>
      <dgm:spPr>
        <a:solidFill>
          <a:schemeClr val="tx1">
            <a:lumMod val="60000"/>
            <a:lumOff val="40000"/>
            <a:alpha val="90000"/>
          </a:schemeClr>
        </a:solidFill>
      </dgm:spPr>
      <dgm:t>
        <a:bodyPr/>
        <a:lstStyle/>
        <a:p>
          <a:pPr algn="l"/>
          <a:r>
            <a:rPr lang="en-GB" sz="1000" b="0" i="0" dirty="0">
              <a:solidFill>
                <a:schemeClr val="bg1"/>
              </a:solidFill>
              <a:latin typeface="+mn-lt"/>
              <a:cs typeface="Arial" panose="020B0604020202020204" pitchFamily="34" charset="0"/>
            </a:rPr>
            <a:t>Asset and corporate level improvement plans</a:t>
          </a:r>
        </a:p>
      </dgm:t>
    </dgm:pt>
    <dgm:pt modelId="{80CD138B-727A-4400-91AB-9C0D1DD2115D}" type="parTrans" cxnId="{575948ED-4C85-4F65-9E0E-723007730D72}">
      <dgm:prSet/>
      <dgm:spPr/>
      <dgm:t>
        <a:bodyPr/>
        <a:lstStyle/>
        <a:p>
          <a:endParaRPr lang="en-GB"/>
        </a:p>
      </dgm:t>
    </dgm:pt>
    <dgm:pt modelId="{1B3355F5-60DA-4B58-A8EA-5A949D7DF062}" type="sibTrans" cxnId="{575948ED-4C85-4F65-9E0E-723007730D72}">
      <dgm:prSet/>
      <dgm:spPr/>
      <dgm:t>
        <a:bodyPr/>
        <a:lstStyle/>
        <a:p>
          <a:endParaRPr lang="en-GB"/>
        </a:p>
      </dgm:t>
    </dgm:pt>
    <dgm:pt modelId="{0342735E-FFC7-47DF-B124-62ADCC0CA88F}">
      <dgm:prSet phldrT="[Text]" custT="1"/>
      <dgm:spPr>
        <a:solidFill>
          <a:schemeClr val="tx1">
            <a:lumMod val="60000"/>
            <a:lumOff val="40000"/>
            <a:alpha val="90000"/>
          </a:schemeClr>
        </a:solidFill>
      </dgm:spPr>
      <dgm:t>
        <a:bodyPr anchor="ctr"/>
        <a:lstStyle/>
        <a:p>
          <a:r>
            <a:rPr lang="en-GB" sz="1000" b="0" i="0" dirty="0">
              <a:solidFill>
                <a:schemeClr val="bg1"/>
              </a:solidFill>
              <a:latin typeface="+mn-lt"/>
              <a:cs typeface="Arial" panose="020B0604020202020204" pitchFamily="34" charset="0"/>
            </a:rPr>
            <a:t>Minimum standards implemented</a:t>
          </a:r>
        </a:p>
      </dgm:t>
    </dgm:pt>
    <dgm:pt modelId="{9363D636-5D08-4C75-B680-BF71FAAFBAE2}" type="parTrans" cxnId="{871D2757-FAF4-4A31-AC39-FD90C5A2BA9D}">
      <dgm:prSet/>
      <dgm:spPr/>
      <dgm:t>
        <a:bodyPr/>
        <a:lstStyle/>
        <a:p>
          <a:endParaRPr lang="en-GB"/>
        </a:p>
      </dgm:t>
    </dgm:pt>
    <dgm:pt modelId="{5D5890F4-177A-4544-8D14-270B0879E52F}" type="sibTrans" cxnId="{871D2757-FAF4-4A31-AC39-FD90C5A2BA9D}">
      <dgm:prSet/>
      <dgm:spPr/>
      <dgm:t>
        <a:bodyPr/>
        <a:lstStyle/>
        <a:p>
          <a:endParaRPr lang="en-GB"/>
        </a:p>
      </dgm:t>
    </dgm:pt>
    <dgm:pt modelId="{FE1631E2-A4F1-4C20-97F7-B108E478E688}">
      <dgm:prSet phldrT="[Text]" custT="1"/>
      <dgm:spPr>
        <a:solidFill>
          <a:schemeClr val="tx1">
            <a:lumMod val="60000"/>
            <a:lumOff val="40000"/>
            <a:alpha val="90000"/>
          </a:schemeClr>
        </a:solidFill>
      </dgm:spPr>
      <dgm:t>
        <a:bodyPr anchor="ctr"/>
        <a:lstStyle/>
        <a:p>
          <a:endParaRPr lang="en-GB" sz="900" dirty="0"/>
        </a:p>
      </dgm:t>
    </dgm:pt>
    <dgm:pt modelId="{FEE2F1BE-BA17-40EA-B638-3E9DCC4E9833}" type="parTrans" cxnId="{FF1F9C6E-881F-465F-9836-6331B053A063}">
      <dgm:prSet/>
      <dgm:spPr/>
      <dgm:t>
        <a:bodyPr/>
        <a:lstStyle/>
        <a:p>
          <a:endParaRPr lang="en-GB"/>
        </a:p>
      </dgm:t>
    </dgm:pt>
    <dgm:pt modelId="{EB4813B8-FC4C-4D3D-969D-605008A3C8CF}" type="sibTrans" cxnId="{FF1F9C6E-881F-465F-9836-6331B053A063}">
      <dgm:prSet/>
      <dgm:spPr/>
      <dgm:t>
        <a:bodyPr/>
        <a:lstStyle/>
        <a:p>
          <a:endParaRPr lang="en-GB"/>
        </a:p>
      </dgm:t>
    </dgm:pt>
    <dgm:pt modelId="{C45FE979-5A60-4F6F-9615-B9F7264BA4EC}">
      <dgm:prSet phldrT="[Text]" custT="1"/>
      <dgm:spPr>
        <a:solidFill>
          <a:schemeClr val="tx1">
            <a:lumMod val="60000"/>
            <a:lumOff val="40000"/>
            <a:alpha val="90000"/>
          </a:schemeClr>
        </a:solidFill>
      </dgm:spPr>
      <dgm:t>
        <a:bodyPr anchor="ctr"/>
        <a:lstStyle/>
        <a:p>
          <a:pPr>
            <a:lnSpc>
              <a:spcPct val="100000"/>
            </a:lnSpc>
          </a:pPr>
          <a:endParaRPr lang="en-GB" sz="900" dirty="0"/>
        </a:p>
      </dgm:t>
    </dgm:pt>
    <dgm:pt modelId="{D651E8B1-A1C5-46FA-90D0-C1CC0AA3906B}" type="parTrans" cxnId="{06283207-DAB4-425D-85FF-E6E5296DB919}">
      <dgm:prSet/>
      <dgm:spPr/>
      <dgm:t>
        <a:bodyPr/>
        <a:lstStyle/>
        <a:p>
          <a:endParaRPr lang="en-GB"/>
        </a:p>
      </dgm:t>
    </dgm:pt>
    <dgm:pt modelId="{96EFDA09-5484-46A3-B976-B040505A76EC}" type="sibTrans" cxnId="{06283207-DAB4-425D-85FF-E6E5296DB919}">
      <dgm:prSet/>
      <dgm:spPr/>
      <dgm:t>
        <a:bodyPr/>
        <a:lstStyle/>
        <a:p>
          <a:endParaRPr lang="en-GB"/>
        </a:p>
      </dgm:t>
    </dgm:pt>
    <dgm:pt modelId="{121A646E-515C-4280-9FE0-A6DDA83349DA}">
      <dgm:prSet phldrT="[Text]" custT="1"/>
      <dgm:spPr>
        <a:solidFill>
          <a:schemeClr val="tx1">
            <a:lumMod val="60000"/>
            <a:lumOff val="40000"/>
            <a:alpha val="90000"/>
          </a:schemeClr>
        </a:solidFill>
      </dgm:spPr>
      <dgm:t>
        <a:bodyPr lIns="72000"/>
        <a:lstStyle/>
        <a:p>
          <a:r>
            <a:rPr lang="en-GB" sz="1000" b="0" i="0" dirty="0">
              <a:solidFill>
                <a:schemeClr val="bg1"/>
              </a:solidFill>
              <a:latin typeface="+mn-lt"/>
              <a:cs typeface="Arial" panose="020B0604020202020204" pitchFamily="34" charset="0"/>
            </a:rPr>
            <a:t> The Investment Committee to oversee</a:t>
          </a:r>
        </a:p>
      </dgm:t>
    </dgm:pt>
    <dgm:pt modelId="{862AE459-A79F-405A-BB98-8E8486BFF899}" type="parTrans" cxnId="{DCDD72FB-078C-41C9-9C70-326A39ABDBE3}">
      <dgm:prSet/>
      <dgm:spPr/>
      <dgm:t>
        <a:bodyPr/>
        <a:lstStyle/>
        <a:p>
          <a:endParaRPr lang="en-GB"/>
        </a:p>
      </dgm:t>
    </dgm:pt>
    <dgm:pt modelId="{29AC40BD-D522-407C-A844-8BABAC79ECB7}" type="sibTrans" cxnId="{DCDD72FB-078C-41C9-9C70-326A39ABDBE3}">
      <dgm:prSet/>
      <dgm:spPr/>
      <dgm:t>
        <a:bodyPr/>
        <a:lstStyle/>
        <a:p>
          <a:endParaRPr lang="en-GB"/>
        </a:p>
      </dgm:t>
    </dgm:pt>
    <dgm:pt modelId="{8A6F2477-B095-4E24-BA3A-D69285E462CF}">
      <dgm:prSet phldrT="[Text]" custT="1"/>
      <dgm:spPr>
        <a:solidFill>
          <a:schemeClr val="tx1">
            <a:lumMod val="60000"/>
            <a:lumOff val="40000"/>
            <a:alpha val="90000"/>
          </a:schemeClr>
        </a:solidFill>
      </dgm:spPr>
      <dgm:t>
        <a:bodyPr/>
        <a:lstStyle/>
        <a:p>
          <a:pPr algn="l"/>
          <a:r>
            <a:rPr lang="en-GB" sz="1000" b="0" i="0" dirty="0">
              <a:solidFill>
                <a:schemeClr val="bg1"/>
              </a:solidFill>
              <a:latin typeface="+mn-lt"/>
              <a:cs typeface="Arial" panose="020B0604020202020204" pitchFamily="34" charset="0"/>
            </a:rPr>
            <a:t>Compliance obligations</a:t>
          </a:r>
        </a:p>
      </dgm:t>
    </dgm:pt>
    <dgm:pt modelId="{A4A45BB8-1B15-4972-A609-B951C2977F3E}" type="parTrans" cxnId="{FEB28CB2-9465-4E36-8545-310CD6315E50}">
      <dgm:prSet/>
      <dgm:spPr/>
      <dgm:t>
        <a:bodyPr/>
        <a:lstStyle/>
        <a:p>
          <a:endParaRPr lang="en-US"/>
        </a:p>
      </dgm:t>
    </dgm:pt>
    <dgm:pt modelId="{C31A96E1-B124-4EF1-B7C6-76183C1DED5B}" type="sibTrans" cxnId="{FEB28CB2-9465-4E36-8545-310CD6315E50}">
      <dgm:prSet/>
      <dgm:spPr/>
      <dgm:t>
        <a:bodyPr/>
        <a:lstStyle/>
        <a:p>
          <a:endParaRPr lang="en-US"/>
        </a:p>
      </dgm:t>
    </dgm:pt>
    <dgm:pt modelId="{87C38E42-D523-4403-ADE7-DA2BEABBEA40}">
      <dgm:prSet phldrT="[Text]" custT="1"/>
      <dgm:spPr>
        <a:solidFill>
          <a:schemeClr val="tx1">
            <a:lumMod val="60000"/>
            <a:lumOff val="40000"/>
            <a:alpha val="90000"/>
          </a:schemeClr>
        </a:solidFill>
      </dgm:spPr>
      <dgm:t>
        <a:bodyPr anchor="ctr"/>
        <a:lstStyle/>
        <a:p>
          <a:pPr>
            <a:lnSpc>
              <a:spcPct val="100000"/>
            </a:lnSpc>
          </a:pPr>
          <a:r>
            <a:rPr lang="en-GB" sz="1000" b="0" i="0" dirty="0">
              <a:solidFill>
                <a:schemeClr val="bg1"/>
              </a:solidFill>
              <a:latin typeface="+mn-lt"/>
              <a:cs typeface="Arial" panose="020B0604020202020204" pitchFamily="34" charset="0"/>
            </a:rPr>
            <a:t>Audit and review</a:t>
          </a:r>
        </a:p>
      </dgm:t>
    </dgm:pt>
    <dgm:pt modelId="{BED63050-E387-4359-A08C-25CFAB95CA74}" type="parTrans" cxnId="{D920BCF7-10AB-4A59-8F94-3381B900E324}">
      <dgm:prSet/>
      <dgm:spPr/>
      <dgm:t>
        <a:bodyPr/>
        <a:lstStyle/>
        <a:p>
          <a:endParaRPr lang="en-US"/>
        </a:p>
      </dgm:t>
    </dgm:pt>
    <dgm:pt modelId="{67389F3D-4CEF-4FCA-93FB-0ED6AAF5FC13}" type="sibTrans" cxnId="{D920BCF7-10AB-4A59-8F94-3381B900E324}">
      <dgm:prSet/>
      <dgm:spPr/>
      <dgm:t>
        <a:bodyPr/>
        <a:lstStyle/>
        <a:p>
          <a:endParaRPr lang="en-US"/>
        </a:p>
      </dgm:t>
    </dgm:pt>
    <dgm:pt modelId="{ED97263F-5FF8-4526-8D65-07D72B6BF317}">
      <dgm:prSet phldrT="[Text]" custT="1"/>
      <dgm:spPr>
        <a:solidFill>
          <a:schemeClr val="tx1">
            <a:lumMod val="60000"/>
            <a:lumOff val="40000"/>
            <a:alpha val="90000"/>
          </a:schemeClr>
        </a:solidFill>
      </dgm:spPr>
      <dgm:t>
        <a:bodyPr anchor="ctr"/>
        <a:lstStyle/>
        <a:p>
          <a:r>
            <a:rPr lang="en-GB" sz="1000" b="0" i="0" dirty="0">
              <a:solidFill>
                <a:schemeClr val="bg1"/>
              </a:solidFill>
              <a:latin typeface="+mn-lt"/>
              <a:cs typeface="Arial" panose="020B0604020202020204" pitchFamily="34" charset="0"/>
            </a:rPr>
            <a:t>Training and communication</a:t>
          </a:r>
        </a:p>
      </dgm:t>
    </dgm:pt>
    <dgm:pt modelId="{258053DF-F234-4BE5-960D-0D4E162DE5A1}" type="parTrans" cxnId="{39F861A2-1867-4B14-BA84-BFB7908B8C8A}">
      <dgm:prSet/>
      <dgm:spPr/>
      <dgm:t>
        <a:bodyPr/>
        <a:lstStyle/>
        <a:p>
          <a:endParaRPr lang="en-US"/>
        </a:p>
      </dgm:t>
    </dgm:pt>
    <dgm:pt modelId="{A40500C1-EA70-4128-96D5-B2AC531C33AA}" type="sibTrans" cxnId="{39F861A2-1867-4B14-BA84-BFB7908B8C8A}">
      <dgm:prSet/>
      <dgm:spPr/>
      <dgm:t>
        <a:bodyPr/>
        <a:lstStyle/>
        <a:p>
          <a:endParaRPr lang="en-US"/>
        </a:p>
      </dgm:t>
    </dgm:pt>
    <dgm:pt modelId="{BE66ECB2-8A99-4EF2-A9B3-30208138A321}">
      <dgm:prSet phldrT="[Text]" custT="1"/>
      <dgm:spPr>
        <a:solidFill>
          <a:schemeClr val="tx1">
            <a:lumMod val="60000"/>
            <a:lumOff val="40000"/>
            <a:alpha val="90000"/>
          </a:schemeClr>
        </a:solidFill>
      </dgm:spPr>
      <dgm:t>
        <a:bodyPr/>
        <a:lstStyle/>
        <a:p>
          <a:pPr algn="l"/>
          <a:r>
            <a:rPr lang="en-GB" sz="1000" b="0" i="0" dirty="0">
              <a:solidFill>
                <a:schemeClr val="bg1"/>
              </a:solidFill>
              <a:latin typeface="+mn-lt"/>
              <a:cs typeface="Arial" panose="020B0604020202020204" pitchFamily="34" charset="0"/>
            </a:rPr>
            <a:t>Objectives and targets</a:t>
          </a:r>
        </a:p>
      </dgm:t>
    </dgm:pt>
    <dgm:pt modelId="{8FA2391F-94F0-4255-8409-3E7882498DC1}" type="parTrans" cxnId="{F27E7446-A133-46A7-98A5-C45350E8A041}">
      <dgm:prSet/>
      <dgm:spPr/>
      <dgm:t>
        <a:bodyPr/>
        <a:lstStyle/>
        <a:p>
          <a:endParaRPr lang="en-US"/>
        </a:p>
      </dgm:t>
    </dgm:pt>
    <dgm:pt modelId="{2A04BFBE-18DD-4D2E-8DDC-66E3B45FB264}" type="sibTrans" cxnId="{F27E7446-A133-46A7-98A5-C45350E8A041}">
      <dgm:prSet/>
      <dgm:spPr/>
      <dgm:t>
        <a:bodyPr/>
        <a:lstStyle/>
        <a:p>
          <a:endParaRPr lang="en-US"/>
        </a:p>
      </dgm:t>
    </dgm:pt>
    <dgm:pt modelId="{DADB9FCF-3B82-4151-B572-0CC9A42D6CB6}">
      <dgm:prSet phldrT="[Text]" custT="1"/>
      <dgm:spPr>
        <a:solidFill>
          <a:schemeClr val="tx1">
            <a:lumMod val="60000"/>
            <a:lumOff val="40000"/>
            <a:alpha val="90000"/>
          </a:schemeClr>
        </a:solidFill>
      </dgm:spPr>
      <dgm:t>
        <a:bodyPr anchor="ctr"/>
        <a:lstStyle/>
        <a:p>
          <a:r>
            <a:rPr lang="en-GB" sz="1000" b="0" i="0" dirty="0">
              <a:solidFill>
                <a:schemeClr val="bg1"/>
              </a:solidFill>
              <a:latin typeface="+mn-lt"/>
              <a:cs typeface="Arial" panose="020B0604020202020204" pitchFamily="34" charset="0"/>
            </a:rPr>
            <a:t>Record keeping </a:t>
          </a:r>
        </a:p>
      </dgm:t>
    </dgm:pt>
    <dgm:pt modelId="{31260CE0-4AA7-470F-8953-AC95B2880F08}" type="parTrans" cxnId="{5B68F103-7B5D-44DD-9F30-1350C88D9ED8}">
      <dgm:prSet/>
      <dgm:spPr/>
      <dgm:t>
        <a:bodyPr/>
        <a:lstStyle/>
        <a:p>
          <a:endParaRPr lang="en-US"/>
        </a:p>
      </dgm:t>
    </dgm:pt>
    <dgm:pt modelId="{4BF0C7B6-02A3-4B65-A6D1-E2FDEAB04EA3}" type="sibTrans" cxnId="{5B68F103-7B5D-44DD-9F30-1350C88D9ED8}">
      <dgm:prSet/>
      <dgm:spPr/>
      <dgm:t>
        <a:bodyPr/>
        <a:lstStyle/>
        <a:p>
          <a:endParaRPr lang="en-US"/>
        </a:p>
      </dgm:t>
    </dgm:pt>
    <dgm:pt modelId="{96369ED1-B657-4D04-92F6-4E9707B71213}">
      <dgm:prSet phldrT="[Text]" custT="1"/>
      <dgm:spPr>
        <a:solidFill>
          <a:schemeClr val="tx1">
            <a:lumMod val="60000"/>
            <a:lumOff val="40000"/>
            <a:alpha val="90000"/>
          </a:schemeClr>
        </a:solidFill>
      </dgm:spPr>
      <dgm:t>
        <a:bodyPr anchor="ctr"/>
        <a:lstStyle/>
        <a:p>
          <a:pPr>
            <a:lnSpc>
              <a:spcPct val="100000"/>
            </a:lnSpc>
          </a:pPr>
          <a:r>
            <a:rPr lang="en-GB" sz="1000" b="0" i="0" dirty="0">
              <a:solidFill>
                <a:schemeClr val="bg1"/>
              </a:solidFill>
              <a:latin typeface="+mn-lt"/>
              <a:cs typeface="Arial" panose="020B0604020202020204" pitchFamily="34" charset="0"/>
            </a:rPr>
            <a:t>Non-conformance </a:t>
          </a:r>
        </a:p>
      </dgm:t>
    </dgm:pt>
    <dgm:pt modelId="{F475C116-FEF7-47AE-B8F5-55F003AD2178}" type="parTrans" cxnId="{4CF76FBD-CD4D-4A30-A60B-9D7F2EC51A8B}">
      <dgm:prSet/>
      <dgm:spPr/>
      <dgm:t>
        <a:bodyPr/>
        <a:lstStyle/>
        <a:p>
          <a:endParaRPr lang="en-US"/>
        </a:p>
      </dgm:t>
    </dgm:pt>
    <dgm:pt modelId="{BBF11C5F-0DE7-4920-B099-0A193D7FDABC}" type="sibTrans" cxnId="{4CF76FBD-CD4D-4A30-A60B-9D7F2EC51A8B}">
      <dgm:prSet/>
      <dgm:spPr/>
      <dgm:t>
        <a:bodyPr/>
        <a:lstStyle/>
        <a:p>
          <a:endParaRPr lang="en-US"/>
        </a:p>
      </dgm:t>
    </dgm:pt>
    <dgm:pt modelId="{BA3FD738-EBDA-458B-9F25-01681A58D3A9}" type="pres">
      <dgm:prSet presAssocID="{13CEF959-2CFB-4B84-9547-52AAF1588674}" presName="cycleMatrixDiagram" presStyleCnt="0">
        <dgm:presLayoutVars>
          <dgm:chMax val="1"/>
          <dgm:dir/>
          <dgm:animLvl val="lvl"/>
          <dgm:resizeHandles val="exact"/>
        </dgm:presLayoutVars>
      </dgm:prSet>
      <dgm:spPr/>
    </dgm:pt>
    <dgm:pt modelId="{A39FC0F0-E821-4ECE-8345-D12928FA0492}" type="pres">
      <dgm:prSet presAssocID="{13CEF959-2CFB-4B84-9547-52AAF1588674}" presName="children" presStyleCnt="0"/>
      <dgm:spPr/>
    </dgm:pt>
    <dgm:pt modelId="{83118E8D-9B84-4293-93B1-8F732C864C96}" type="pres">
      <dgm:prSet presAssocID="{13CEF959-2CFB-4B84-9547-52AAF1588674}" presName="child1group" presStyleCnt="0"/>
      <dgm:spPr/>
    </dgm:pt>
    <dgm:pt modelId="{B86975E5-81AF-441C-AEE5-D071A5F741DB}" type="pres">
      <dgm:prSet presAssocID="{13CEF959-2CFB-4B84-9547-52AAF1588674}" presName="child1" presStyleLbl="bgAcc1" presStyleIdx="0" presStyleCnt="4" custScaleX="147716" custLinFactNeighborX="-10879" custLinFactNeighborY="-9772"/>
      <dgm:spPr/>
    </dgm:pt>
    <dgm:pt modelId="{F5833225-D036-4D64-BD73-502DDD367D9C}" type="pres">
      <dgm:prSet presAssocID="{13CEF959-2CFB-4B84-9547-52AAF1588674}" presName="child1Text" presStyleLbl="bgAcc1" presStyleIdx="0" presStyleCnt="4">
        <dgm:presLayoutVars>
          <dgm:bulletEnabled val="1"/>
        </dgm:presLayoutVars>
      </dgm:prSet>
      <dgm:spPr/>
    </dgm:pt>
    <dgm:pt modelId="{0F362D50-27A1-4D5F-B27A-458E41B08286}" type="pres">
      <dgm:prSet presAssocID="{13CEF959-2CFB-4B84-9547-52AAF1588674}" presName="child2group" presStyleCnt="0"/>
      <dgm:spPr/>
    </dgm:pt>
    <dgm:pt modelId="{9F44EF7F-74D5-4663-A3D0-2035EE4BE7B6}" type="pres">
      <dgm:prSet presAssocID="{13CEF959-2CFB-4B84-9547-52AAF1588674}" presName="child2" presStyleLbl="bgAcc1" presStyleIdx="1" presStyleCnt="4" custScaleX="150322" custScaleY="102288" custLinFactNeighborX="30829" custLinFactNeighborY="1937"/>
      <dgm:spPr/>
    </dgm:pt>
    <dgm:pt modelId="{8C1107A8-B1C1-4BE0-80B5-751075349C88}" type="pres">
      <dgm:prSet presAssocID="{13CEF959-2CFB-4B84-9547-52AAF1588674}" presName="child2Text" presStyleLbl="bgAcc1" presStyleIdx="1" presStyleCnt="4">
        <dgm:presLayoutVars>
          <dgm:bulletEnabled val="1"/>
        </dgm:presLayoutVars>
      </dgm:prSet>
      <dgm:spPr/>
    </dgm:pt>
    <dgm:pt modelId="{DC9BB429-F261-4CEB-8889-D07A09FEF26C}" type="pres">
      <dgm:prSet presAssocID="{13CEF959-2CFB-4B84-9547-52AAF1588674}" presName="child3group" presStyleCnt="0"/>
      <dgm:spPr/>
    </dgm:pt>
    <dgm:pt modelId="{386D2CF7-8B21-4C9A-A0BB-DF360242FE38}" type="pres">
      <dgm:prSet presAssocID="{13CEF959-2CFB-4B84-9547-52AAF1588674}" presName="child3" presStyleLbl="bgAcc1" presStyleIdx="2" presStyleCnt="4" custScaleX="152624" custLinFactNeighborX="29269" custLinFactNeighborY="3824"/>
      <dgm:spPr/>
    </dgm:pt>
    <dgm:pt modelId="{2BDA171D-8A4F-4E3F-9F01-F5D21B7BABE5}" type="pres">
      <dgm:prSet presAssocID="{13CEF959-2CFB-4B84-9547-52AAF1588674}" presName="child3Text" presStyleLbl="bgAcc1" presStyleIdx="2" presStyleCnt="4">
        <dgm:presLayoutVars>
          <dgm:bulletEnabled val="1"/>
        </dgm:presLayoutVars>
      </dgm:prSet>
      <dgm:spPr/>
    </dgm:pt>
    <dgm:pt modelId="{AA4F9C6B-BA47-421A-A0D9-47BE9CA7E786}" type="pres">
      <dgm:prSet presAssocID="{13CEF959-2CFB-4B84-9547-52AAF1588674}" presName="child4group" presStyleCnt="0"/>
      <dgm:spPr/>
    </dgm:pt>
    <dgm:pt modelId="{02624D1E-D55A-4687-88D0-BA7D9A4584EA}" type="pres">
      <dgm:prSet presAssocID="{13CEF959-2CFB-4B84-9547-52AAF1588674}" presName="child4" presStyleLbl="bgAcc1" presStyleIdx="3" presStyleCnt="4" custScaleX="147716" custLinFactNeighborX="-17878" custLinFactNeighborY="2008"/>
      <dgm:spPr/>
    </dgm:pt>
    <dgm:pt modelId="{ABE7035B-EA07-414A-9E64-F1B0E36E7FCF}" type="pres">
      <dgm:prSet presAssocID="{13CEF959-2CFB-4B84-9547-52AAF1588674}" presName="child4Text" presStyleLbl="bgAcc1" presStyleIdx="3" presStyleCnt="4">
        <dgm:presLayoutVars>
          <dgm:bulletEnabled val="1"/>
        </dgm:presLayoutVars>
      </dgm:prSet>
      <dgm:spPr/>
    </dgm:pt>
    <dgm:pt modelId="{346C26BF-5592-4C3A-B9D4-38A0961F1A0A}" type="pres">
      <dgm:prSet presAssocID="{13CEF959-2CFB-4B84-9547-52AAF1588674}" presName="childPlaceholder" presStyleCnt="0"/>
      <dgm:spPr/>
    </dgm:pt>
    <dgm:pt modelId="{26CF4258-0BE5-41D3-B3BF-581A6F933C1E}" type="pres">
      <dgm:prSet presAssocID="{13CEF959-2CFB-4B84-9547-52AAF1588674}" presName="circle" presStyleCnt="0"/>
      <dgm:spPr/>
    </dgm:pt>
    <dgm:pt modelId="{1772B04E-48AB-4914-8A61-AF2967AC0FFA}" type="pres">
      <dgm:prSet presAssocID="{13CEF959-2CFB-4B84-9547-52AAF1588674}" presName="quadrant1" presStyleLbl="node1" presStyleIdx="0" presStyleCnt="4" custLinFactNeighborX="-6147" custLinFactNeighborY="-7077">
        <dgm:presLayoutVars>
          <dgm:chMax val="1"/>
          <dgm:bulletEnabled val="1"/>
        </dgm:presLayoutVars>
      </dgm:prSet>
      <dgm:spPr/>
    </dgm:pt>
    <dgm:pt modelId="{42B8799C-A059-4F1A-93D2-919884544FD7}" type="pres">
      <dgm:prSet presAssocID="{13CEF959-2CFB-4B84-9547-52AAF1588674}" presName="quadrant2" presStyleLbl="node1" presStyleIdx="1" presStyleCnt="4" custScaleX="99565" custScaleY="98489" custLinFactNeighborX="9878" custLinFactNeighborY="-7356">
        <dgm:presLayoutVars>
          <dgm:chMax val="1"/>
          <dgm:bulletEnabled val="1"/>
        </dgm:presLayoutVars>
      </dgm:prSet>
      <dgm:spPr/>
    </dgm:pt>
    <dgm:pt modelId="{744A7D28-C1F5-48AA-ABE3-B9F8C5E5A52C}" type="pres">
      <dgm:prSet presAssocID="{13CEF959-2CFB-4B84-9547-52AAF1588674}" presName="quadrant3" presStyleLbl="node1" presStyleIdx="2" presStyleCnt="4" custLinFactNeighborX="9434" custLinFactNeighborY="5600">
        <dgm:presLayoutVars>
          <dgm:chMax val="1"/>
          <dgm:bulletEnabled val="1"/>
        </dgm:presLayoutVars>
      </dgm:prSet>
      <dgm:spPr/>
    </dgm:pt>
    <dgm:pt modelId="{B4688325-16D1-4E95-AED3-5A6D8CE941D5}" type="pres">
      <dgm:prSet presAssocID="{13CEF959-2CFB-4B84-9547-52AAF1588674}" presName="quadrant4" presStyleLbl="node1" presStyleIdx="3" presStyleCnt="4" custLinFactNeighborX="-4694" custLinFactNeighborY="6017">
        <dgm:presLayoutVars>
          <dgm:chMax val="1"/>
          <dgm:bulletEnabled val="1"/>
        </dgm:presLayoutVars>
      </dgm:prSet>
      <dgm:spPr/>
    </dgm:pt>
    <dgm:pt modelId="{7BA5132C-0FE5-4640-8B6B-E63320EDF620}" type="pres">
      <dgm:prSet presAssocID="{13CEF959-2CFB-4B84-9547-52AAF1588674}" presName="quadrantPlaceholder" presStyleCnt="0"/>
      <dgm:spPr/>
    </dgm:pt>
    <dgm:pt modelId="{B482743E-8720-48CF-80CE-7131E91FAB0C}" type="pres">
      <dgm:prSet presAssocID="{13CEF959-2CFB-4B84-9547-52AAF1588674}" presName="center1" presStyleLbl="fgShp" presStyleIdx="0" presStyleCnt="2"/>
      <dgm:spPr>
        <a:solidFill>
          <a:schemeClr val="tx2">
            <a:lumMod val="75000"/>
          </a:schemeClr>
        </a:solidFill>
        <a:ln>
          <a:solidFill>
            <a:schemeClr val="tx2">
              <a:lumMod val="75000"/>
            </a:schemeClr>
          </a:solidFill>
        </a:ln>
      </dgm:spPr>
    </dgm:pt>
    <dgm:pt modelId="{F2B7ABA2-8811-49BE-9970-A174B93D0ADB}" type="pres">
      <dgm:prSet presAssocID="{13CEF959-2CFB-4B84-9547-52AAF1588674}" presName="center2" presStyleLbl="fgShp" presStyleIdx="1" presStyleCnt="2"/>
      <dgm:spPr>
        <a:solidFill>
          <a:schemeClr val="tx2">
            <a:lumMod val="75000"/>
          </a:schemeClr>
        </a:solidFill>
        <a:ln>
          <a:solidFill>
            <a:schemeClr val="tx2">
              <a:lumMod val="75000"/>
            </a:schemeClr>
          </a:solidFill>
        </a:ln>
      </dgm:spPr>
    </dgm:pt>
  </dgm:ptLst>
  <dgm:cxnLst>
    <dgm:cxn modelId="{5B68F103-7B5D-44DD-9F30-1350C88D9ED8}" srcId="{660FF04B-4AA9-4F2E-BADA-59997EEF2145}" destId="{DADB9FCF-3B82-4151-B572-0CC9A42D6CB6}" srcOrd="3" destOrd="0" parTransId="{31260CE0-4AA7-470F-8953-AC95B2880F08}" sibTransId="{4BF0C7B6-02A3-4B65-A6D1-E2FDEAB04EA3}"/>
    <dgm:cxn modelId="{06283207-DAB4-425D-85FF-E6E5296DB919}" srcId="{DD60015F-9737-42E6-8CD7-DD9CB1ED8E1C}" destId="{C45FE979-5A60-4F6F-9615-B9F7264BA4EC}" srcOrd="3" destOrd="0" parTransId="{D651E8B1-A1C5-46FA-90D0-C1CC0AA3906B}" sibTransId="{96EFDA09-5484-46A3-B976-B040505A76EC}"/>
    <dgm:cxn modelId="{3DC47E14-8E86-4ED4-8019-0075EACBFA0E}" type="presOf" srcId="{96369ED1-B657-4D04-92F6-4E9707B71213}" destId="{02624D1E-D55A-4687-88D0-BA7D9A4584EA}" srcOrd="0" destOrd="1" presId="urn:microsoft.com/office/officeart/2005/8/layout/cycle4"/>
    <dgm:cxn modelId="{AA539A1D-A988-4EF0-9C1A-B284E1F133C3}" type="presOf" srcId="{ED97263F-5FF8-4526-8D65-07D72B6BF317}" destId="{2BDA171D-8A4F-4E3F-9F01-F5D21B7BABE5}" srcOrd="1" destOrd="2" presId="urn:microsoft.com/office/officeart/2005/8/layout/cycle4"/>
    <dgm:cxn modelId="{095E0B2B-7770-4E5E-94A1-DBC9EFD8D296}" type="presOf" srcId="{53A7EB8C-F3ED-49D0-89CF-A7B41BB659E9}" destId="{8C1107A8-B1C1-4BE0-80B5-751075349C88}" srcOrd="1" destOrd="3" presId="urn:microsoft.com/office/officeart/2005/8/layout/cycle4"/>
    <dgm:cxn modelId="{D142D92B-4AC4-428A-AF69-9E27CE1E81C4}" type="presOf" srcId="{A89D6D8F-03A8-406C-9776-5E44A2198318}" destId="{2BDA171D-8A4F-4E3F-9F01-F5D21B7BABE5}" srcOrd="1" destOrd="0" presId="urn:microsoft.com/office/officeart/2005/8/layout/cycle4"/>
    <dgm:cxn modelId="{0E52DB2C-7CBA-43B8-A724-8A10E0F305D7}" type="presOf" srcId="{BCC7411E-383E-4627-8419-3813B85188A5}" destId="{42B8799C-A059-4F1A-93D2-919884544FD7}" srcOrd="0" destOrd="0" presId="urn:microsoft.com/office/officeart/2005/8/layout/cycle4"/>
    <dgm:cxn modelId="{12C54433-D31E-4B76-A5AD-27E913C190B7}" type="presOf" srcId="{8A6F2477-B095-4E24-BA3A-D69285E462CF}" destId="{8C1107A8-B1C1-4BE0-80B5-751075349C88}" srcOrd="1" destOrd="0" presId="urn:microsoft.com/office/officeart/2005/8/layout/cycle4"/>
    <dgm:cxn modelId="{BC5D6137-8EB4-434D-8DB1-0D6C567BCAC4}" srcId="{13CEF959-2CFB-4B84-9547-52AAF1588674}" destId="{B6B5E761-14CD-4769-BB7D-4820CFA6D8A8}" srcOrd="0" destOrd="0" parTransId="{895E51BB-F037-4B4F-8573-198E2FDF41E5}" sibTransId="{1867D055-A4F8-4CF8-A5A5-3F350BC785FA}"/>
    <dgm:cxn modelId="{44D3403B-23F8-4909-9AAB-19D1E858AA90}" srcId="{13CEF959-2CFB-4B84-9547-52AAF1588674}" destId="{DD60015F-9737-42E6-8CD7-DD9CB1ED8E1C}" srcOrd="3" destOrd="0" parTransId="{1DDCBB92-5E57-4DE3-8D6A-CD424AA51845}" sibTransId="{06DD38AD-C31A-4C2F-9CA4-F7B26FEA956E}"/>
    <dgm:cxn modelId="{8729CE3E-1D99-4740-A226-9A5BCFFD05AA}" srcId="{13CEF959-2CFB-4B84-9547-52AAF1588674}" destId="{BCC7411E-383E-4627-8419-3813B85188A5}" srcOrd="1" destOrd="0" parTransId="{1CD85884-208C-45CE-A2C0-DCE3EDFDB144}" sibTransId="{3771B6FC-E76B-4F71-8194-965A5D039609}"/>
    <dgm:cxn modelId="{67CEB55D-7E22-4A44-AA8D-E27FD52E7BCE}" type="presOf" srcId="{7719998F-CA73-421E-98D3-0A987D8504B8}" destId="{02624D1E-D55A-4687-88D0-BA7D9A4584EA}" srcOrd="0" destOrd="0" presId="urn:microsoft.com/office/officeart/2005/8/layout/cycle4"/>
    <dgm:cxn modelId="{351E7C62-14EB-4659-9CA9-FB8C16547054}" type="presOf" srcId="{121A646E-515C-4280-9FE0-A6DDA83349DA}" destId="{F5833225-D036-4D64-BD73-502DDD367D9C}" srcOrd="1" destOrd="1" presId="urn:microsoft.com/office/officeart/2005/8/layout/cycle4"/>
    <dgm:cxn modelId="{DBFF5644-2C27-473E-8877-5015EBE75CE2}" srcId="{660FF04B-4AA9-4F2E-BADA-59997EEF2145}" destId="{A89D6D8F-03A8-406C-9776-5E44A2198318}" srcOrd="0" destOrd="0" parTransId="{9EE78129-D328-4894-8EB4-D88432A08A73}" sibTransId="{8257724C-C219-48D7-8AF2-F29CD3D6A6A9}"/>
    <dgm:cxn modelId="{1B33D665-F46F-47D4-97B3-31030F1ECEB9}" type="presOf" srcId="{FE1631E2-A4F1-4C20-97F7-B108E478E688}" destId="{2BDA171D-8A4F-4E3F-9F01-F5D21B7BABE5}" srcOrd="1" destOrd="4" presId="urn:microsoft.com/office/officeart/2005/8/layout/cycle4"/>
    <dgm:cxn modelId="{F27E7446-A133-46A7-98A5-C45350E8A041}" srcId="{BCC7411E-383E-4627-8419-3813B85188A5}" destId="{BE66ECB2-8A99-4EF2-A9B3-30208138A321}" srcOrd="2" destOrd="0" parTransId="{8FA2391F-94F0-4255-8409-3E7882498DC1}" sibTransId="{2A04BFBE-18DD-4D2E-8DDC-66E3B45FB264}"/>
    <dgm:cxn modelId="{379E0948-4B2A-4EBF-8596-2AAA2E06C1B5}" type="presOf" srcId="{87C38E42-D523-4403-ADE7-DA2BEABBEA40}" destId="{ABE7035B-EA07-414A-9E64-F1B0E36E7FCF}" srcOrd="1" destOrd="2" presId="urn:microsoft.com/office/officeart/2005/8/layout/cycle4"/>
    <dgm:cxn modelId="{C6053C4D-33D0-4F61-8D5C-98B1E35218AC}" type="presOf" srcId="{A0938DE5-7749-4395-B87C-C02C4FEECC2E}" destId="{B86975E5-81AF-441C-AEE5-D071A5F741DB}" srcOrd="0" destOrd="0" presId="urn:microsoft.com/office/officeart/2005/8/layout/cycle4"/>
    <dgm:cxn modelId="{FF1F9C6E-881F-465F-9836-6331B053A063}" srcId="{660FF04B-4AA9-4F2E-BADA-59997EEF2145}" destId="{FE1631E2-A4F1-4C20-97F7-B108E478E688}" srcOrd="4" destOrd="0" parTransId="{FEE2F1BE-BA17-40EA-B638-3E9DCC4E9833}" sibTransId="{EB4813B8-FC4C-4D3D-969D-605008A3C8CF}"/>
    <dgm:cxn modelId="{DE945E70-3849-44CB-94C7-3AACE1624356}" type="presOf" srcId="{96369ED1-B657-4D04-92F6-4E9707B71213}" destId="{ABE7035B-EA07-414A-9E64-F1B0E36E7FCF}" srcOrd="1" destOrd="1" presId="urn:microsoft.com/office/officeart/2005/8/layout/cycle4"/>
    <dgm:cxn modelId="{EB1CA451-C1D4-42DA-A4FD-6282821BBFFD}" type="presOf" srcId="{13CEF959-2CFB-4B84-9547-52AAF1588674}" destId="{BA3FD738-EBDA-458B-9F25-01681A58D3A9}" srcOrd="0" destOrd="0" presId="urn:microsoft.com/office/officeart/2005/8/layout/cycle4"/>
    <dgm:cxn modelId="{9A8A3F72-21A1-4858-824C-116735AB83F0}" type="presOf" srcId="{BE66ECB2-8A99-4EF2-A9B3-30208138A321}" destId="{9F44EF7F-74D5-4663-A3D0-2035EE4BE7B6}" srcOrd="0" destOrd="2" presId="urn:microsoft.com/office/officeart/2005/8/layout/cycle4"/>
    <dgm:cxn modelId="{4F793E76-4866-4E8B-8FF4-1E22A0456221}" type="presOf" srcId="{DD60015F-9737-42E6-8CD7-DD9CB1ED8E1C}" destId="{B4688325-16D1-4E95-AED3-5A6D8CE941D5}" srcOrd="0" destOrd="0" presId="urn:microsoft.com/office/officeart/2005/8/layout/cycle4"/>
    <dgm:cxn modelId="{871D2757-FAF4-4A31-AC39-FD90C5A2BA9D}" srcId="{660FF04B-4AA9-4F2E-BADA-59997EEF2145}" destId="{0342735E-FFC7-47DF-B124-62ADCC0CA88F}" srcOrd="1" destOrd="0" parTransId="{9363D636-5D08-4C75-B680-BF71FAAFBAE2}" sibTransId="{5D5890F4-177A-4544-8D14-270B0879E52F}"/>
    <dgm:cxn modelId="{C1AF5B8D-3F7C-49B6-9CFE-C54E375B9E22}" type="presOf" srcId="{FE1631E2-A4F1-4C20-97F7-B108E478E688}" destId="{386D2CF7-8B21-4C9A-A0BB-DF360242FE38}" srcOrd="0" destOrd="4" presId="urn:microsoft.com/office/officeart/2005/8/layout/cycle4"/>
    <dgm:cxn modelId="{5818CD8D-DDAF-4343-993C-59BD8C8EB419}" srcId="{13CEF959-2CFB-4B84-9547-52AAF1588674}" destId="{660FF04B-4AA9-4F2E-BADA-59997EEF2145}" srcOrd="2" destOrd="0" parTransId="{C3BE3D33-DD55-476E-A53D-847822292477}" sibTransId="{6480C494-9B6F-4F9F-B015-515076CF25A9}"/>
    <dgm:cxn modelId="{E1391193-7CC8-4B73-A06A-0E8E21736D7F}" type="presOf" srcId="{C45FE979-5A60-4F6F-9615-B9F7264BA4EC}" destId="{02624D1E-D55A-4687-88D0-BA7D9A4584EA}" srcOrd="0" destOrd="3" presId="urn:microsoft.com/office/officeart/2005/8/layout/cycle4"/>
    <dgm:cxn modelId="{AC5E599A-5936-4B35-BEE6-34148368F4ED}" type="presOf" srcId="{DADB9FCF-3B82-4151-B572-0CC9A42D6CB6}" destId="{386D2CF7-8B21-4C9A-A0BB-DF360242FE38}" srcOrd="0" destOrd="3" presId="urn:microsoft.com/office/officeart/2005/8/layout/cycle4"/>
    <dgm:cxn modelId="{39F861A2-1867-4B14-BA84-BFB7908B8C8A}" srcId="{660FF04B-4AA9-4F2E-BADA-59997EEF2145}" destId="{ED97263F-5FF8-4526-8D65-07D72B6BF317}" srcOrd="2" destOrd="0" parTransId="{258053DF-F234-4BE5-960D-0D4E162DE5A1}" sibTransId="{A40500C1-EA70-4128-96D5-B2AC531C33AA}"/>
    <dgm:cxn modelId="{91131DA5-EAE8-414B-BA39-25A7A6CBD763}" type="presOf" srcId="{A0938DE5-7749-4395-B87C-C02C4FEECC2E}" destId="{F5833225-D036-4D64-BD73-502DDD367D9C}" srcOrd="1" destOrd="0" presId="urn:microsoft.com/office/officeart/2005/8/layout/cycle4"/>
    <dgm:cxn modelId="{FEB28CB2-9465-4E36-8545-310CD6315E50}" srcId="{BCC7411E-383E-4627-8419-3813B85188A5}" destId="{8A6F2477-B095-4E24-BA3A-D69285E462CF}" srcOrd="0" destOrd="0" parTransId="{A4A45BB8-1B15-4972-A609-B951C2977F3E}" sibTransId="{C31A96E1-B124-4EF1-B7C6-76183C1DED5B}"/>
    <dgm:cxn modelId="{BC337FB8-A442-46C1-BE47-AED4EAB89E12}" srcId="{DD60015F-9737-42E6-8CD7-DD9CB1ED8E1C}" destId="{7719998F-CA73-421E-98D3-0A987D8504B8}" srcOrd="0" destOrd="0" parTransId="{1C79BE73-872C-46C0-B88B-4F5555ECEB96}" sibTransId="{25EE9ABD-41CF-4AA7-AA59-87355E4A96D5}"/>
    <dgm:cxn modelId="{6B56C8BA-DB3E-4135-9235-3A89AB574A89}" type="presOf" srcId="{A89D6D8F-03A8-406C-9776-5E44A2198318}" destId="{386D2CF7-8B21-4C9A-A0BB-DF360242FE38}" srcOrd="0" destOrd="0" presId="urn:microsoft.com/office/officeart/2005/8/layout/cycle4"/>
    <dgm:cxn modelId="{4CF76FBD-CD4D-4A30-A60B-9D7F2EC51A8B}" srcId="{DD60015F-9737-42E6-8CD7-DD9CB1ED8E1C}" destId="{96369ED1-B657-4D04-92F6-4E9707B71213}" srcOrd="1" destOrd="0" parTransId="{F475C116-FEF7-47AE-B8F5-55F003AD2178}" sibTransId="{BBF11C5F-0DE7-4920-B099-0A193D7FDABC}"/>
    <dgm:cxn modelId="{632DE0BD-7CDC-4C71-BC0A-B5F77910AC20}" type="presOf" srcId="{660FF04B-4AA9-4F2E-BADA-59997EEF2145}" destId="{744A7D28-C1F5-48AA-ABE3-B9F8C5E5A52C}" srcOrd="0" destOrd="0" presId="urn:microsoft.com/office/officeart/2005/8/layout/cycle4"/>
    <dgm:cxn modelId="{A15250C2-5ACC-4840-8A68-850929054410}" type="presOf" srcId="{C45FE979-5A60-4F6F-9615-B9F7264BA4EC}" destId="{ABE7035B-EA07-414A-9E64-F1B0E36E7FCF}" srcOrd="1" destOrd="3" presId="urn:microsoft.com/office/officeart/2005/8/layout/cycle4"/>
    <dgm:cxn modelId="{A1BEDEC3-128B-4C11-BD2C-AC943984BE63}" type="presOf" srcId="{8A6F2477-B095-4E24-BA3A-D69285E462CF}" destId="{9F44EF7F-74D5-4663-A3D0-2035EE4BE7B6}" srcOrd="0" destOrd="0" presId="urn:microsoft.com/office/officeart/2005/8/layout/cycle4"/>
    <dgm:cxn modelId="{943888CB-9329-497C-9BDD-8CF43DB65787}" type="presOf" srcId="{E8B32495-7095-4CB8-9D5E-CA6BED50ABCB}" destId="{9F44EF7F-74D5-4663-A3D0-2035EE4BE7B6}" srcOrd="0" destOrd="1" presId="urn:microsoft.com/office/officeart/2005/8/layout/cycle4"/>
    <dgm:cxn modelId="{A077CECD-4E3A-494C-BDD2-7B43B8FE84B1}" type="presOf" srcId="{53A7EB8C-F3ED-49D0-89CF-A7B41BB659E9}" destId="{9F44EF7F-74D5-4663-A3D0-2035EE4BE7B6}" srcOrd="0" destOrd="3" presId="urn:microsoft.com/office/officeart/2005/8/layout/cycle4"/>
    <dgm:cxn modelId="{B19F73CE-A44D-4253-BAEA-DB72BFE68613}" type="presOf" srcId="{DADB9FCF-3B82-4151-B572-0CC9A42D6CB6}" destId="{2BDA171D-8A4F-4E3F-9F01-F5D21B7BABE5}" srcOrd="1" destOrd="3" presId="urn:microsoft.com/office/officeart/2005/8/layout/cycle4"/>
    <dgm:cxn modelId="{2BDA7FCE-E0A6-4F06-8414-65CEF9031A39}" type="presOf" srcId="{0342735E-FFC7-47DF-B124-62ADCC0CA88F}" destId="{386D2CF7-8B21-4C9A-A0BB-DF360242FE38}" srcOrd="0" destOrd="1" presId="urn:microsoft.com/office/officeart/2005/8/layout/cycle4"/>
    <dgm:cxn modelId="{C4AD20CF-7DA7-48CB-94FE-52EC10DDEFAF}" type="presOf" srcId="{87C38E42-D523-4403-ADE7-DA2BEABBEA40}" destId="{02624D1E-D55A-4687-88D0-BA7D9A4584EA}" srcOrd="0" destOrd="2" presId="urn:microsoft.com/office/officeart/2005/8/layout/cycle4"/>
    <dgm:cxn modelId="{6695DED1-1DBB-4038-878B-CDFF1A2A0D87}" srcId="{BCC7411E-383E-4627-8419-3813B85188A5}" destId="{E8B32495-7095-4CB8-9D5E-CA6BED50ABCB}" srcOrd="1" destOrd="0" parTransId="{A281F856-09D2-47D0-8612-FC2B5174A5F5}" sibTransId="{15CC36E7-830C-46F9-BE95-4E1CC6F6E127}"/>
    <dgm:cxn modelId="{275C64D4-EA2A-4A48-84E1-F02E202215A3}" type="presOf" srcId="{ED97263F-5FF8-4526-8D65-07D72B6BF317}" destId="{386D2CF7-8B21-4C9A-A0BB-DF360242FE38}" srcOrd="0" destOrd="2" presId="urn:microsoft.com/office/officeart/2005/8/layout/cycle4"/>
    <dgm:cxn modelId="{9AA5EBDB-D26E-4D17-86E0-7AE774352837}" type="presOf" srcId="{121A646E-515C-4280-9FE0-A6DDA83349DA}" destId="{B86975E5-81AF-441C-AEE5-D071A5F741DB}" srcOrd="0" destOrd="1" presId="urn:microsoft.com/office/officeart/2005/8/layout/cycle4"/>
    <dgm:cxn modelId="{ACF0D7E1-BE0C-48D4-88E7-EF747819E259}" type="presOf" srcId="{E8B32495-7095-4CB8-9D5E-CA6BED50ABCB}" destId="{8C1107A8-B1C1-4BE0-80B5-751075349C88}" srcOrd="1" destOrd="1" presId="urn:microsoft.com/office/officeart/2005/8/layout/cycle4"/>
    <dgm:cxn modelId="{6AA117E5-381A-4DE7-99CF-B2BCB2BC3521}" type="presOf" srcId="{0342735E-FFC7-47DF-B124-62ADCC0CA88F}" destId="{2BDA171D-8A4F-4E3F-9F01-F5D21B7BABE5}" srcOrd="1" destOrd="1" presId="urn:microsoft.com/office/officeart/2005/8/layout/cycle4"/>
    <dgm:cxn modelId="{FAF8D2E6-8112-422B-A2DA-F4A88DA09311}" type="presOf" srcId="{B6B5E761-14CD-4769-BB7D-4820CFA6D8A8}" destId="{1772B04E-48AB-4914-8A61-AF2967AC0FFA}" srcOrd="0" destOrd="0" presId="urn:microsoft.com/office/officeart/2005/8/layout/cycle4"/>
    <dgm:cxn modelId="{575948ED-4C85-4F65-9E0E-723007730D72}" srcId="{BCC7411E-383E-4627-8419-3813B85188A5}" destId="{53A7EB8C-F3ED-49D0-89CF-A7B41BB659E9}" srcOrd="3" destOrd="0" parTransId="{80CD138B-727A-4400-91AB-9C0D1DD2115D}" sibTransId="{1B3355F5-60DA-4B58-A8EA-5A949D7DF062}"/>
    <dgm:cxn modelId="{ADC9A4EE-A732-4AEC-9995-717A01ED0B5D}" srcId="{B6B5E761-14CD-4769-BB7D-4820CFA6D8A8}" destId="{A0938DE5-7749-4395-B87C-C02C4FEECC2E}" srcOrd="0" destOrd="0" parTransId="{8F9BD37B-E77F-4FCE-A58B-BB84713446C2}" sibTransId="{DB453F01-11E2-4F28-B949-B6BF71755143}"/>
    <dgm:cxn modelId="{0E26B7F4-A5D2-418F-A635-16DD63AB13E6}" type="presOf" srcId="{7719998F-CA73-421E-98D3-0A987D8504B8}" destId="{ABE7035B-EA07-414A-9E64-F1B0E36E7FCF}" srcOrd="1" destOrd="0" presId="urn:microsoft.com/office/officeart/2005/8/layout/cycle4"/>
    <dgm:cxn modelId="{D920BCF7-10AB-4A59-8F94-3381B900E324}" srcId="{DD60015F-9737-42E6-8CD7-DD9CB1ED8E1C}" destId="{87C38E42-D523-4403-ADE7-DA2BEABBEA40}" srcOrd="2" destOrd="0" parTransId="{BED63050-E387-4359-A08C-25CFAB95CA74}" sibTransId="{67389F3D-4CEF-4FCA-93FB-0ED6AAF5FC13}"/>
    <dgm:cxn modelId="{137976F9-4981-46BE-B08C-9FF6BA057760}" type="presOf" srcId="{BE66ECB2-8A99-4EF2-A9B3-30208138A321}" destId="{8C1107A8-B1C1-4BE0-80B5-751075349C88}" srcOrd="1" destOrd="2" presId="urn:microsoft.com/office/officeart/2005/8/layout/cycle4"/>
    <dgm:cxn modelId="{DCDD72FB-078C-41C9-9C70-326A39ABDBE3}" srcId="{B6B5E761-14CD-4769-BB7D-4820CFA6D8A8}" destId="{121A646E-515C-4280-9FE0-A6DDA83349DA}" srcOrd="1" destOrd="0" parTransId="{862AE459-A79F-405A-BB98-8E8486BFF899}" sibTransId="{29AC40BD-D522-407C-A844-8BABAC79ECB7}"/>
    <dgm:cxn modelId="{B4C78DD1-5773-4305-9AF8-8684F74C0C89}" type="presParOf" srcId="{BA3FD738-EBDA-458B-9F25-01681A58D3A9}" destId="{A39FC0F0-E821-4ECE-8345-D12928FA0492}" srcOrd="0" destOrd="0" presId="urn:microsoft.com/office/officeart/2005/8/layout/cycle4"/>
    <dgm:cxn modelId="{2E5C1382-B681-46EE-A869-DD22681EC203}" type="presParOf" srcId="{A39FC0F0-E821-4ECE-8345-D12928FA0492}" destId="{83118E8D-9B84-4293-93B1-8F732C864C96}" srcOrd="0" destOrd="0" presId="urn:microsoft.com/office/officeart/2005/8/layout/cycle4"/>
    <dgm:cxn modelId="{CD048772-EDC2-4666-AB0A-3E58BFB14E31}" type="presParOf" srcId="{83118E8D-9B84-4293-93B1-8F732C864C96}" destId="{B86975E5-81AF-441C-AEE5-D071A5F741DB}" srcOrd="0" destOrd="0" presId="urn:microsoft.com/office/officeart/2005/8/layout/cycle4"/>
    <dgm:cxn modelId="{3136F6C9-0C83-4728-92B9-197EA3AD9503}" type="presParOf" srcId="{83118E8D-9B84-4293-93B1-8F732C864C96}" destId="{F5833225-D036-4D64-BD73-502DDD367D9C}" srcOrd="1" destOrd="0" presId="urn:microsoft.com/office/officeart/2005/8/layout/cycle4"/>
    <dgm:cxn modelId="{2B5A212F-46D5-4322-AC93-22138790E58E}" type="presParOf" srcId="{A39FC0F0-E821-4ECE-8345-D12928FA0492}" destId="{0F362D50-27A1-4D5F-B27A-458E41B08286}" srcOrd="1" destOrd="0" presId="urn:microsoft.com/office/officeart/2005/8/layout/cycle4"/>
    <dgm:cxn modelId="{E08FB9D1-B2B0-4930-8EF2-33DEDC655FD2}" type="presParOf" srcId="{0F362D50-27A1-4D5F-B27A-458E41B08286}" destId="{9F44EF7F-74D5-4663-A3D0-2035EE4BE7B6}" srcOrd="0" destOrd="0" presId="urn:microsoft.com/office/officeart/2005/8/layout/cycle4"/>
    <dgm:cxn modelId="{DA0F4656-5CFC-4533-90E0-A12B94FF5220}" type="presParOf" srcId="{0F362D50-27A1-4D5F-B27A-458E41B08286}" destId="{8C1107A8-B1C1-4BE0-80B5-751075349C88}" srcOrd="1" destOrd="0" presId="urn:microsoft.com/office/officeart/2005/8/layout/cycle4"/>
    <dgm:cxn modelId="{3D03F2DB-C350-45B7-9B1B-5B4652A1C76E}" type="presParOf" srcId="{A39FC0F0-E821-4ECE-8345-D12928FA0492}" destId="{DC9BB429-F261-4CEB-8889-D07A09FEF26C}" srcOrd="2" destOrd="0" presId="urn:microsoft.com/office/officeart/2005/8/layout/cycle4"/>
    <dgm:cxn modelId="{0E21FC73-2A90-45EA-AE2A-9CB24EA05FEB}" type="presParOf" srcId="{DC9BB429-F261-4CEB-8889-D07A09FEF26C}" destId="{386D2CF7-8B21-4C9A-A0BB-DF360242FE38}" srcOrd="0" destOrd="0" presId="urn:microsoft.com/office/officeart/2005/8/layout/cycle4"/>
    <dgm:cxn modelId="{83506BE3-736F-4017-BC42-1C5C6B72AA20}" type="presParOf" srcId="{DC9BB429-F261-4CEB-8889-D07A09FEF26C}" destId="{2BDA171D-8A4F-4E3F-9F01-F5D21B7BABE5}" srcOrd="1" destOrd="0" presId="urn:microsoft.com/office/officeart/2005/8/layout/cycle4"/>
    <dgm:cxn modelId="{1C60EF72-2B3D-484D-B497-99B6E3DE8A50}" type="presParOf" srcId="{A39FC0F0-E821-4ECE-8345-D12928FA0492}" destId="{AA4F9C6B-BA47-421A-A0D9-47BE9CA7E786}" srcOrd="3" destOrd="0" presId="urn:microsoft.com/office/officeart/2005/8/layout/cycle4"/>
    <dgm:cxn modelId="{80A15994-0A47-4D1D-A076-075D4099843C}" type="presParOf" srcId="{AA4F9C6B-BA47-421A-A0D9-47BE9CA7E786}" destId="{02624D1E-D55A-4687-88D0-BA7D9A4584EA}" srcOrd="0" destOrd="0" presId="urn:microsoft.com/office/officeart/2005/8/layout/cycle4"/>
    <dgm:cxn modelId="{0E10A7A2-CE57-422B-98B0-07EB42B58EB9}" type="presParOf" srcId="{AA4F9C6B-BA47-421A-A0D9-47BE9CA7E786}" destId="{ABE7035B-EA07-414A-9E64-F1B0E36E7FCF}" srcOrd="1" destOrd="0" presId="urn:microsoft.com/office/officeart/2005/8/layout/cycle4"/>
    <dgm:cxn modelId="{5BB97558-B2AA-4997-B0DF-994A33195BA4}" type="presParOf" srcId="{A39FC0F0-E821-4ECE-8345-D12928FA0492}" destId="{346C26BF-5592-4C3A-B9D4-38A0961F1A0A}" srcOrd="4" destOrd="0" presId="urn:microsoft.com/office/officeart/2005/8/layout/cycle4"/>
    <dgm:cxn modelId="{43C5D519-64D2-4D3C-885A-35490975347E}" type="presParOf" srcId="{BA3FD738-EBDA-458B-9F25-01681A58D3A9}" destId="{26CF4258-0BE5-41D3-B3BF-581A6F933C1E}" srcOrd="1" destOrd="0" presId="urn:microsoft.com/office/officeart/2005/8/layout/cycle4"/>
    <dgm:cxn modelId="{82B2353B-E1C8-49E8-83E3-04F82AC035C6}" type="presParOf" srcId="{26CF4258-0BE5-41D3-B3BF-581A6F933C1E}" destId="{1772B04E-48AB-4914-8A61-AF2967AC0FFA}" srcOrd="0" destOrd="0" presId="urn:microsoft.com/office/officeart/2005/8/layout/cycle4"/>
    <dgm:cxn modelId="{8993D350-003A-4304-B25A-D8B0C96CE815}" type="presParOf" srcId="{26CF4258-0BE5-41D3-B3BF-581A6F933C1E}" destId="{42B8799C-A059-4F1A-93D2-919884544FD7}" srcOrd="1" destOrd="0" presId="urn:microsoft.com/office/officeart/2005/8/layout/cycle4"/>
    <dgm:cxn modelId="{35296F88-FE87-474A-9271-747A230E09F7}" type="presParOf" srcId="{26CF4258-0BE5-41D3-B3BF-581A6F933C1E}" destId="{744A7D28-C1F5-48AA-ABE3-B9F8C5E5A52C}" srcOrd="2" destOrd="0" presId="urn:microsoft.com/office/officeart/2005/8/layout/cycle4"/>
    <dgm:cxn modelId="{E31AA489-4D46-4218-855F-CFBA86485C00}" type="presParOf" srcId="{26CF4258-0BE5-41D3-B3BF-581A6F933C1E}" destId="{B4688325-16D1-4E95-AED3-5A6D8CE941D5}" srcOrd="3" destOrd="0" presId="urn:microsoft.com/office/officeart/2005/8/layout/cycle4"/>
    <dgm:cxn modelId="{04028749-1D3A-473E-BCC6-6949D289EF9F}" type="presParOf" srcId="{26CF4258-0BE5-41D3-B3BF-581A6F933C1E}" destId="{7BA5132C-0FE5-4640-8B6B-E63320EDF620}" srcOrd="4" destOrd="0" presId="urn:microsoft.com/office/officeart/2005/8/layout/cycle4"/>
    <dgm:cxn modelId="{E72A66CA-BABA-400B-B5E1-DAE45B70C97A}" type="presParOf" srcId="{BA3FD738-EBDA-458B-9F25-01681A58D3A9}" destId="{B482743E-8720-48CF-80CE-7131E91FAB0C}" srcOrd="2" destOrd="0" presId="urn:microsoft.com/office/officeart/2005/8/layout/cycle4"/>
    <dgm:cxn modelId="{88C62902-A33E-434A-9CDD-8BB4E103FDEA}" type="presParOf" srcId="{BA3FD738-EBDA-458B-9F25-01681A58D3A9}" destId="{F2B7ABA2-8811-49BE-9970-A174B93D0AD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B44289-F372-4C32-BBFD-F4C523B9C0F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1CFEF7AF-ADE0-47B1-B9C4-997796D277F0}">
      <dgm:prSet phldrT="[Text]"/>
      <dgm:spPr/>
      <dgm:t>
        <a:bodyPr/>
        <a:lstStyle/>
        <a:p>
          <a:r>
            <a:rPr lang="en-GB" dirty="0"/>
            <a:t>Environment</a:t>
          </a:r>
        </a:p>
      </dgm:t>
    </dgm:pt>
    <dgm:pt modelId="{DDB70AE1-95DE-47BA-827E-3E952EF27173}" type="parTrans" cxnId="{366D881C-2DA3-4F51-A3F0-1BE73F7CCE33}">
      <dgm:prSet/>
      <dgm:spPr/>
      <dgm:t>
        <a:bodyPr/>
        <a:lstStyle/>
        <a:p>
          <a:endParaRPr lang="en-GB"/>
        </a:p>
      </dgm:t>
    </dgm:pt>
    <dgm:pt modelId="{4AC0ED03-B751-493B-9F14-9E06C4A27F70}" type="sibTrans" cxnId="{366D881C-2DA3-4F51-A3F0-1BE73F7CCE33}">
      <dgm:prSet/>
      <dgm:spPr/>
      <dgm:t>
        <a:bodyPr/>
        <a:lstStyle/>
        <a:p>
          <a:endParaRPr lang="en-GB"/>
        </a:p>
      </dgm:t>
    </dgm:pt>
    <dgm:pt modelId="{430BC260-24C7-4BF2-9069-0A661A1C2C55}">
      <dgm:prSet phldrT="[Text]" custT="1"/>
      <dgm:spPr/>
      <dgm:t>
        <a:bodyPr/>
        <a:lstStyle/>
        <a:p>
          <a:pPr>
            <a:lnSpc>
              <a:spcPct val="200000"/>
            </a:lnSpc>
          </a:pPr>
          <a:r>
            <a:rPr lang="en-GB" sz="1100" dirty="0"/>
            <a:t>Net Zero Carbon</a:t>
          </a:r>
        </a:p>
      </dgm:t>
    </dgm:pt>
    <dgm:pt modelId="{26416A07-9A80-43FB-A037-01AD53B495C0}" type="parTrans" cxnId="{7B59A4DD-44E0-4C0D-8C60-405CBBF250EF}">
      <dgm:prSet/>
      <dgm:spPr/>
      <dgm:t>
        <a:bodyPr/>
        <a:lstStyle/>
        <a:p>
          <a:endParaRPr lang="en-GB"/>
        </a:p>
      </dgm:t>
    </dgm:pt>
    <dgm:pt modelId="{5A8733D9-9550-40A3-9B79-5ABD100E7BFB}" type="sibTrans" cxnId="{7B59A4DD-44E0-4C0D-8C60-405CBBF250EF}">
      <dgm:prSet/>
      <dgm:spPr/>
      <dgm:t>
        <a:bodyPr/>
        <a:lstStyle/>
        <a:p>
          <a:endParaRPr lang="en-GB"/>
        </a:p>
      </dgm:t>
    </dgm:pt>
    <dgm:pt modelId="{8D6E8FAE-389A-4EE2-A8CC-5EC6685E957A}">
      <dgm:prSet phldrT="[Text]" custT="1"/>
      <dgm:spPr/>
      <dgm:t>
        <a:bodyPr/>
        <a:lstStyle/>
        <a:p>
          <a:pPr>
            <a:lnSpc>
              <a:spcPct val="200000"/>
            </a:lnSpc>
          </a:pPr>
          <a:r>
            <a:rPr lang="en-GB" sz="1100" dirty="0"/>
            <a:t>Green building certifications </a:t>
          </a:r>
        </a:p>
      </dgm:t>
    </dgm:pt>
    <dgm:pt modelId="{22131E5B-8C51-427F-89C0-10A2D3D9AF95}" type="parTrans" cxnId="{B86D616B-EB49-4DFD-8ABE-75DB8FCC8B0D}">
      <dgm:prSet/>
      <dgm:spPr/>
      <dgm:t>
        <a:bodyPr/>
        <a:lstStyle/>
        <a:p>
          <a:endParaRPr lang="en-GB"/>
        </a:p>
      </dgm:t>
    </dgm:pt>
    <dgm:pt modelId="{926EA801-B34B-4EF8-8817-1D4742566B1A}" type="sibTrans" cxnId="{B86D616B-EB49-4DFD-8ABE-75DB8FCC8B0D}">
      <dgm:prSet/>
      <dgm:spPr/>
      <dgm:t>
        <a:bodyPr/>
        <a:lstStyle/>
        <a:p>
          <a:endParaRPr lang="en-GB"/>
        </a:p>
      </dgm:t>
    </dgm:pt>
    <dgm:pt modelId="{B8F5ED03-971D-48CB-9826-4105AA080FFE}">
      <dgm:prSet phldrT="[Text]"/>
      <dgm:spPr/>
      <dgm:t>
        <a:bodyPr/>
        <a:lstStyle/>
        <a:p>
          <a:r>
            <a:rPr lang="en-GB" dirty="0"/>
            <a:t>Social</a:t>
          </a:r>
        </a:p>
      </dgm:t>
    </dgm:pt>
    <dgm:pt modelId="{151B3EDD-72C9-487E-AA0E-AC8A6A897858}" type="parTrans" cxnId="{F3781C68-3015-4D09-9999-CFA4C18CEE4E}">
      <dgm:prSet/>
      <dgm:spPr/>
      <dgm:t>
        <a:bodyPr/>
        <a:lstStyle/>
        <a:p>
          <a:endParaRPr lang="en-GB"/>
        </a:p>
      </dgm:t>
    </dgm:pt>
    <dgm:pt modelId="{E749094F-B584-4A1B-B532-CF11F824AA95}" type="sibTrans" cxnId="{F3781C68-3015-4D09-9999-CFA4C18CEE4E}">
      <dgm:prSet/>
      <dgm:spPr/>
      <dgm:t>
        <a:bodyPr/>
        <a:lstStyle/>
        <a:p>
          <a:endParaRPr lang="en-GB"/>
        </a:p>
      </dgm:t>
    </dgm:pt>
    <dgm:pt modelId="{2D4A247A-3B2F-4615-9875-38185370DF96}">
      <dgm:prSet phldrT="[Text]" custT="1"/>
      <dgm:spPr/>
      <dgm:t>
        <a:bodyPr/>
        <a:lstStyle/>
        <a:p>
          <a:pPr>
            <a:lnSpc>
              <a:spcPct val="200000"/>
            </a:lnSpc>
          </a:pPr>
          <a:r>
            <a:rPr lang="en-GB" sz="1100" dirty="0"/>
            <a:t>Suppliers and supply chains</a:t>
          </a:r>
        </a:p>
      </dgm:t>
    </dgm:pt>
    <dgm:pt modelId="{199E91CD-57AC-40A3-8D40-0BD9EAA80B45}" type="parTrans" cxnId="{1BC44240-EA79-41B8-BD3A-A904AF319D36}">
      <dgm:prSet/>
      <dgm:spPr/>
      <dgm:t>
        <a:bodyPr/>
        <a:lstStyle/>
        <a:p>
          <a:endParaRPr lang="en-GB"/>
        </a:p>
      </dgm:t>
    </dgm:pt>
    <dgm:pt modelId="{9CF159FB-EEA9-4065-86D2-76A86956360F}" type="sibTrans" cxnId="{1BC44240-EA79-41B8-BD3A-A904AF319D36}">
      <dgm:prSet/>
      <dgm:spPr/>
      <dgm:t>
        <a:bodyPr/>
        <a:lstStyle/>
        <a:p>
          <a:endParaRPr lang="en-GB"/>
        </a:p>
      </dgm:t>
    </dgm:pt>
    <dgm:pt modelId="{02735680-690F-4C9E-95B3-1FC98CB2CA99}">
      <dgm:prSet phldrT="[Text]"/>
      <dgm:spPr/>
      <dgm:t>
        <a:bodyPr/>
        <a:lstStyle/>
        <a:p>
          <a:r>
            <a:rPr lang="en-GB" dirty="0"/>
            <a:t>Governance</a:t>
          </a:r>
        </a:p>
      </dgm:t>
    </dgm:pt>
    <dgm:pt modelId="{9A7F446B-C5CD-4D6D-8B4C-F90119A90032}" type="parTrans" cxnId="{59EB4BEA-D05B-42A2-BCE9-1C554ECBF502}">
      <dgm:prSet/>
      <dgm:spPr/>
      <dgm:t>
        <a:bodyPr/>
        <a:lstStyle/>
        <a:p>
          <a:endParaRPr lang="en-GB"/>
        </a:p>
      </dgm:t>
    </dgm:pt>
    <dgm:pt modelId="{5ADAED65-CCEF-4F48-8D6A-A5ABA2C2930A}" type="sibTrans" cxnId="{59EB4BEA-D05B-42A2-BCE9-1C554ECBF502}">
      <dgm:prSet/>
      <dgm:spPr/>
      <dgm:t>
        <a:bodyPr/>
        <a:lstStyle/>
        <a:p>
          <a:endParaRPr lang="en-GB"/>
        </a:p>
      </dgm:t>
    </dgm:pt>
    <dgm:pt modelId="{32518D8E-0674-4320-A018-DC82A8104DC7}">
      <dgm:prSet phldrT="[Text]" custT="1"/>
      <dgm:spPr/>
      <dgm:t>
        <a:bodyPr/>
        <a:lstStyle/>
        <a:p>
          <a:pPr>
            <a:lnSpc>
              <a:spcPct val="200000"/>
            </a:lnSpc>
          </a:pPr>
          <a:r>
            <a:rPr lang="en-GB" sz="1100" dirty="0"/>
            <a:t>Due Diligence </a:t>
          </a:r>
        </a:p>
      </dgm:t>
    </dgm:pt>
    <dgm:pt modelId="{28CBC066-93D1-42A4-93FB-71DB5D6CAE53}" type="parTrans" cxnId="{C6EE7DE3-1465-4198-8BFF-5856D3CD34A8}">
      <dgm:prSet/>
      <dgm:spPr/>
      <dgm:t>
        <a:bodyPr/>
        <a:lstStyle/>
        <a:p>
          <a:endParaRPr lang="en-GB"/>
        </a:p>
      </dgm:t>
    </dgm:pt>
    <dgm:pt modelId="{B7437F2B-D88D-4936-88AD-B170390FCEB4}" type="sibTrans" cxnId="{C6EE7DE3-1465-4198-8BFF-5856D3CD34A8}">
      <dgm:prSet/>
      <dgm:spPr/>
      <dgm:t>
        <a:bodyPr/>
        <a:lstStyle/>
        <a:p>
          <a:endParaRPr lang="en-GB"/>
        </a:p>
      </dgm:t>
    </dgm:pt>
    <dgm:pt modelId="{EE556EE2-8A4E-4C0A-8459-F808D3CB4AAB}">
      <dgm:prSet phldrT="[Text]" custT="1"/>
      <dgm:spPr/>
      <dgm:t>
        <a:bodyPr/>
        <a:lstStyle/>
        <a:p>
          <a:pPr>
            <a:lnSpc>
              <a:spcPct val="200000"/>
            </a:lnSpc>
          </a:pPr>
          <a:r>
            <a:rPr lang="en-GB" sz="1100" dirty="0"/>
            <a:t>Reporting</a:t>
          </a:r>
        </a:p>
      </dgm:t>
    </dgm:pt>
    <dgm:pt modelId="{E83EBFBD-D266-4954-84A3-600AD64AC228}" type="parTrans" cxnId="{E9127E60-4204-4D89-B4C5-EDDE303FC0D3}">
      <dgm:prSet/>
      <dgm:spPr/>
      <dgm:t>
        <a:bodyPr/>
        <a:lstStyle/>
        <a:p>
          <a:endParaRPr lang="en-GB"/>
        </a:p>
      </dgm:t>
    </dgm:pt>
    <dgm:pt modelId="{13D7F901-74CF-4391-BD6B-AC6666BD8858}" type="sibTrans" cxnId="{E9127E60-4204-4D89-B4C5-EDDE303FC0D3}">
      <dgm:prSet/>
      <dgm:spPr/>
      <dgm:t>
        <a:bodyPr/>
        <a:lstStyle/>
        <a:p>
          <a:endParaRPr lang="en-GB"/>
        </a:p>
      </dgm:t>
    </dgm:pt>
    <dgm:pt modelId="{97DC3C6F-545F-485B-B68A-F2C1561EA4D8}">
      <dgm:prSet phldrT="[Text]" custT="1"/>
      <dgm:spPr/>
      <dgm:t>
        <a:bodyPr/>
        <a:lstStyle/>
        <a:p>
          <a:pPr>
            <a:lnSpc>
              <a:spcPct val="200000"/>
            </a:lnSpc>
          </a:pPr>
          <a:r>
            <a:rPr lang="en-GB" sz="1100" dirty="0"/>
            <a:t>Embodied Carbon</a:t>
          </a:r>
        </a:p>
      </dgm:t>
    </dgm:pt>
    <dgm:pt modelId="{255B127F-587E-4151-BA80-746BF86A83DF}" type="parTrans" cxnId="{5C1DC577-B114-4B6C-9866-F0A16E666528}">
      <dgm:prSet/>
      <dgm:spPr/>
      <dgm:t>
        <a:bodyPr/>
        <a:lstStyle/>
        <a:p>
          <a:endParaRPr lang="en-GB"/>
        </a:p>
      </dgm:t>
    </dgm:pt>
    <dgm:pt modelId="{45BC0BAA-F1A3-43B3-877C-2286D1DFBA80}" type="sibTrans" cxnId="{5C1DC577-B114-4B6C-9866-F0A16E666528}">
      <dgm:prSet/>
      <dgm:spPr/>
      <dgm:t>
        <a:bodyPr/>
        <a:lstStyle/>
        <a:p>
          <a:endParaRPr lang="en-GB"/>
        </a:p>
      </dgm:t>
    </dgm:pt>
    <dgm:pt modelId="{ED78246C-0E78-4552-8627-CE65F4F52EA0}">
      <dgm:prSet phldrT="[Text]" custT="1"/>
      <dgm:spPr/>
      <dgm:t>
        <a:bodyPr/>
        <a:lstStyle/>
        <a:p>
          <a:pPr>
            <a:lnSpc>
              <a:spcPct val="200000"/>
            </a:lnSpc>
          </a:pPr>
          <a:r>
            <a:rPr lang="en-GB" sz="1100" dirty="0"/>
            <a:t>Climate Resilience</a:t>
          </a:r>
        </a:p>
      </dgm:t>
    </dgm:pt>
    <dgm:pt modelId="{7CAC60BD-15B4-4F87-8014-FAFDCCBD4F67}" type="parTrans" cxnId="{56EBA82F-589F-47D2-A4E4-465E07888B5E}">
      <dgm:prSet/>
      <dgm:spPr/>
      <dgm:t>
        <a:bodyPr/>
        <a:lstStyle/>
        <a:p>
          <a:endParaRPr lang="en-GB"/>
        </a:p>
      </dgm:t>
    </dgm:pt>
    <dgm:pt modelId="{83C4829F-76C4-4141-BAB2-C1D7540CF315}" type="sibTrans" cxnId="{56EBA82F-589F-47D2-A4E4-465E07888B5E}">
      <dgm:prSet/>
      <dgm:spPr/>
      <dgm:t>
        <a:bodyPr/>
        <a:lstStyle/>
        <a:p>
          <a:endParaRPr lang="en-GB"/>
        </a:p>
      </dgm:t>
    </dgm:pt>
    <dgm:pt modelId="{C17B243D-9143-40D2-B2FF-1116D23224BE}">
      <dgm:prSet phldrT="[Text]" custT="1"/>
      <dgm:spPr/>
      <dgm:t>
        <a:bodyPr/>
        <a:lstStyle/>
        <a:p>
          <a:pPr>
            <a:lnSpc>
              <a:spcPct val="200000"/>
            </a:lnSpc>
          </a:pPr>
          <a:r>
            <a:rPr lang="en-GB" sz="1100" dirty="0"/>
            <a:t>Diversity, inclusion and equal opportunities</a:t>
          </a:r>
        </a:p>
      </dgm:t>
    </dgm:pt>
    <dgm:pt modelId="{09BC0350-2F91-46CF-A7D4-7BBA5EA40CE0}" type="parTrans" cxnId="{E65850DB-8723-416C-A325-0FFCB7BD4A3C}">
      <dgm:prSet/>
      <dgm:spPr/>
      <dgm:t>
        <a:bodyPr/>
        <a:lstStyle/>
        <a:p>
          <a:endParaRPr lang="en-GB"/>
        </a:p>
      </dgm:t>
    </dgm:pt>
    <dgm:pt modelId="{3761250B-D2E6-4CA6-A74A-BE9AEA2A3542}" type="sibTrans" cxnId="{E65850DB-8723-416C-A325-0FFCB7BD4A3C}">
      <dgm:prSet/>
      <dgm:spPr/>
      <dgm:t>
        <a:bodyPr/>
        <a:lstStyle/>
        <a:p>
          <a:endParaRPr lang="en-GB"/>
        </a:p>
      </dgm:t>
    </dgm:pt>
    <dgm:pt modelId="{11233C43-FCF7-47D6-8911-6F3EF68E91BC}">
      <dgm:prSet phldrT="[Text]" custT="1"/>
      <dgm:spPr/>
      <dgm:t>
        <a:bodyPr/>
        <a:lstStyle/>
        <a:p>
          <a:pPr>
            <a:lnSpc>
              <a:spcPct val="200000"/>
            </a:lnSpc>
          </a:pPr>
          <a:r>
            <a:rPr lang="en-GB" sz="1100" dirty="0"/>
            <a:t>Health and wellbeing</a:t>
          </a:r>
        </a:p>
      </dgm:t>
    </dgm:pt>
    <dgm:pt modelId="{D9AD979B-39E8-4A93-8B67-0BD9F04EBA1F}" type="parTrans" cxnId="{C7CDAE52-629F-41D1-9BA6-FBA4CF41D626}">
      <dgm:prSet/>
      <dgm:spPr/>
      <dgm:t>
        <a:bodyPr/>
        <a:lstStyle/>
        <a:p>
          <a:endParaRPr lang="en-GB"/>
        </a:p>
      </dgm:t>
    </dgm:pt>
    <dgm:pt modelId="{2F828C36-54C8-4A42-93F7-5921CCB021D6}" type="sibTrans" cxnId="{C7CDAE52-629F-41D1-9BA6-FBA4CF41D626}">
      <dgm:prSet/>
      <dgm:spPr/>
      <dgm:t>
        <a:bodyPr/>
        <a:lstStyle/>
        <a:p>
          <a:endParaRPr lang="en-GB"/>
        </a:p>
      </dgm:t>
    </dgm:pt>
    <dgm:pt modelId="{D5B387EF-03C8-4427-BD72-25C1BE78C176}">
      <dgm:prSet phldrT="[Text]" custT="1"/>
      <dgm:spPr/>
      <dgm:t>
        <a:bodyPr/>
        <a:lstStyle/>
        <a:p>
          <a:pPr>
            <a:lnSpc>
              <a:spcPct val="200000"/>
            </a:lnSpc>
          </a:pPr>
          <a:r>
            <a:rPr lang="en-GB" sz="1100" dirty="0"/>
            <a:t>Supporting communities</a:t>
          </a:r>
        </a:p>
      </dgm:t>
    </dgm:pt>
    <dgm:pt modelId="{D4521E81-A88D-463A-A82D-C286E523C5B5}" type="parTrans" cxnId="{D9D1156F-A240-4675-9288-D153F5679531}">
      <dgm:prSet/>
      <dgm:spPr/>
      <dgm:t>
        <a:bodyPr/>
        <a:lstStyle/>
        <a:p>
          <a:endParaRPr lang="en-GB"/>
        </a:p>
      </dgm:t>
    </dgm:pt>
    <dgm:pt modelId="{197C81EE-99D7-4E92-9A0B-9D2BFC518AFD}" type="sibTrans" cxnId="{D9D1156F-A240-4675-9288-D153F5679531}">
      <dgm:prSet/>
      <dgm:spPr/>
      <dgm:t>
        <a:bodyPr/>
        <a:lstStyle/>
        <a:p>
          <a:endParaRPr lang="en-GB"/>
        </a:p>
      </dgm:t>
    </dgm:pt>
    <dgm:pt modelId="{777C31B1-0DEC-444C-8AB3-6738B6CEB55C}">
      <dgm:prSet phldrT="[Text]" custT="1"/>
      <dgm:spPr/>
      <dgm:t>
        <a:bodyPr/>
        <a:lstStyle/>
        <a:p>
          <a:pPr>
            <a:lnSpc>
              <a:spcPct val="200000"/>
            </a:lnSpc>
          </a:pPr>
          <a:r>
            <a:rPr lang="en-GB" sz="1100" dirty="0"/>
            <a:t>Data management</a:t>
          </a:r>
        </a:p>
      </dgm:t>
    </dgm:pt>
    <dgm:pt modelId="{E4B3A8B3-0F64-4AE7-912C-2ACA34848986}" type="parTrans" cxnId="{71EA260B-A895-4ED2-9DA9-EE9BEB272556}">
      <dgm:prSet/>
      <dgm:spPr/>
      <dgm:t>
        <a:bodyPr/>
        <a:lstStyle/>
        <a:p>
          <a:endParaRPr lang="en-GB"/>
        </a:p>
      </dgm:t>
    </dgm:pt>
    <dgm:pt modelId="{709F6FA4-40A0-4F68-B915-6DD7E0513FF8}" type="sibTrans" cxnId="{71EA260B-A895-4ED2-9DA9-EE9BEB272556}">
      <dgm:prSet/>
      <dgm:spPr/>
      <dgm:t>
        <a:bodyPr/>
        <a:lstStyle/>
        <a:p>
          <a:endParaRPr lang="en-GB"/>
        </a:p>
      </dgm:t>
    </dgm:pt>
    <dgm:pt modelId="{379BE812-F736-49D4-9AC4-BAB9CF872061}">
      <dgm:prSet phldrT="[Text]" custT="1"/>
      <dgm:spPr/>
      <dgm:t>
        <a:bodyPr/>
        <a:lstStyle/>
        <a:p>
          <a:pPr>
            <a:lnSpc>
              <a:spcPct val="200000"/>
            </a:lnSpc>
          </a:pPr>
          <a:r>
            <a:rPr lang="en-GB" sz="1100" dirty="0"/>
            <a:t>Leadership and governance oversight</a:t>
          </a:r>
        </a:p>
      </dgm:t>
    </dgm:pt>
    <dgm:pt modelId="{62AEA1E5-E22F-440B-A1D8-2760FC48D066}" type="parTrans" cxnId="{E83D38C3-C841-4799-8562-B71FCAEAF27D}">
      <dgm:prSet/>
      <dgm:spPr/>
      <dgm:t>
        <a:bodyPr/>
        <a:lstStyle/>
        <a:p>
          <a:endParaRPr lang="en-GB"/>
        </a:p>
      </dgm:t>
    </dgm:pt>
    <dgm:pt modelId="{6C360031-D81F-4E10-8BC5-F8E3ACD3A158}" type="sibTrans" cxnId="{E83D38C3-C841-4799-8562-B71FCAEAF27D}">
      <dgm:prSet/>
      <dgm:spPr/>
      <dgm:t>
        <a:bodyPr/>
        <a:lstStyle/>
        <a:p>
          <a:endParaRPr lang="en-GB"/>
        </a:p>
      </dgm:t>
    </dgm:pt>
    <dgm:pt modelId="{ADC47228-29EC-43E2-8197-004AAA8FFC3A}">
      <dgm:prSet phldrT="[Text]" custT="1"/>
      <dgm:spPr/>
      <dgm:t>
        <a:bodyPr/>
        <a:lstStyle/>
        <a:p>
          <a:pPr>
            <a:lnSpc>
              <a:spcPct val="200000"/>
            </a:lnSpc>
          </a:pPr>
          <a:r>
            <a:rPr lang="en-GB" sz="1100" dirty="0"/>
            <a:t>Statutory Compliance</a:t>
          </a:r>
        </a:p>
      </dgm:t>
    </dgm:pt>
    <dgm:pt modelId="{0C3A501A-9F83-4B60-8FBA-F5262B92AE77}" type="parTrans" cxnId="{7358FBD7-8228-4EB5-A49F-14A805B7B8B6}">
      <dgm:prSet/>
      <dgm:spPr/>
      <dgm:t>
        <a:bodyPr/>
        <a:lstStyle/>
        <a:p>
          <a:endParaRPr lang="en-GB"/>
        </a:p>
      </dgm:t>
    </dgm:pt>
    <dgm:pt modelId="{842C383D-0F76-4C15-B2A9-DFB02218315D}" type="sibTrans" cxnId="{7358FBD7-8228-4EB5-A49F-14A805B7B8B6}">
      <dgm:prSet/>
      <dgm:spPr/>
      <dgm:t>
        <a:bodyPr/>
        <a:lstStyle/>
        <a:p>
          <a:endParaRPr lang="en-GB"/>
        </a:p>
      </dgm:t>
    </dgm:pt>
    <dgm:pt modelId="{105A71C6-66F6-4D76-9CA1-AEA41069B13F}" type="pres">
      <dgm:prSet presAssocID="{3BB44289-F372-4C32-BBFD-F4C523B9C0F7}" presName="linearFlow" presStyleCnt="0">
        <dgm:presLayoutVars>
          <dgm:dir/>
          <dgm:animLvl val="lvl"/>
          <dgm:resizeHandles/>
        </dgm:presLayoutVars>
      </dgm:prSet>
      <dgm:spPr/>
    </dgm:pt>
    <dgm:pt modelId="{6BA7AD7A-FD17-464F-8807-A9B6693B46CC}" type="pres">
      <dgm:prSet presAssocID="{1CFEF7AF-ADE0-47B1-B9C4-997796D277F0}" presName="compositeNode" presStyleCnt="0">
        <dgm:presLayoutVars>
          <dgm:bulletEnabled val="1"/>
        </dgm:presLayoutVars>
      </dgm:prSet>
      <dgm:spPr/>
    </dgm:pt>
    <dgm:pt modelId="{F57F1015-15D5-4774-9375-6E848F0264EF}" type="pres">
      <dgm:prSet presAssocID="{1CFEF7AF-ADE0-47B1-B9C4-997796D277F0}"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084831E7-CF6E-4163-B83B-35570EA46125}" type="pres">
      <dgm:prSet presAssocID="{1CFEF7AF-ADE0-47B1-B9C4-997796D277F0}" presName="childNode" presStyleLbl="node1" presStyleIdx="0" presStyleCnt="3" custScaleX="105972">
        <dgm:presLayoutVars>
          <dgm:bulletEnabled val="1"/>
        </dgm:presLayoutVars>
      </dgm:prSet>
      <dgm:spPr/>
    </dgm:pt>
    <dgm:pt modelId="{D26C408F-5BAE-47E2-86DD-81259B6444E6}" type="pres">
      <dgm:prSet presAssocID="{1CFEF7AF-ADE0-47B1-B9C4-997796D277F0}" presName="parentNode" presStyleLbl="revTx" presStyleIdx="0" presStyleCnt="3">
        <dgm:presLayoutVars>
          <dgm:chMax val="0"/>
          <dgm:bulletEnabled val="1"/>
        </dgm:presLayoutVars>
      </dgm:prSet>
      <dgm:spPr/>
    </dgm:pt>
    <dgm:pt modelId="{5E09731A-1640-42DF-9BBC-D06524443DBA}" type="pres">
      <dgm:prSet presAssocID="{4AC0ED03-B751-493B-9F14-9E06C4A27F70}" presName="sibTrans" presStyleCnt="0"/>
      <dgm:spPr/>
    </dgm:pt>
    <dgm:pt modelId="{D0BD88B6-B16C-4B9B-88C1-23E06A2F9FDB}" type="pres">
      <dgm:prSet presAssocID="{B8F5ED03-971D-48CB-9826-4105AA080FFE}" presName="compositeNode" presStyleCnt="0">
        <dgm:presLayoutVars>
          <dgm:bulletEnabled val="1"/>
        </dgm:presLayoutVars>
      </dgm:prSet>
      <dgm:spPr/>
    </dgm:pt>
    <dgm:pt modelId="{1B8D89DC-3C7C-452F-8A31-8C1460CC64E6}" type="pres">
      <dgm:prSet presAssocID="{B8F5ED03-971D-48CB-9826-4105AA080FFE}"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wo women with solid fill"/>
        </a:ext>
      </dgm:extLst>
    </dgm:pt>
    <dgm:pt modelId="{1CB6358A-2B78-4B8A-9F88-46C59C121766}" type="pres">
      <dgm:prSet presAssocID="{B8F5ED03-971D-48CB-9826-4105AA080FFE}" presName="childNode" presStyleLbl="node1" presStyleIdx="1" presStyleCnt="3" custScaleX="106763">
        <dgm:presLayoutVars>
          <dgm:bulletEnabled val="1"/>
        </dgm:presLayoutVars>
      </dgm:prSet>
      <dgm:spPr/>
    </dgm:pt>
    <dgm:pt modelId="{D0853733-DF43-4346-9ED1-1D21F98785A5}" type="pres">
      <dgm:prSet presAssocID="{B8F5ED03-971D-48CB-9826-4105AA080FFE}" presName="parentNode" presStyleLbl="revTx" presStyleIdx="1" presStyleCnt="3">
        <dgm:presLayoutVars>
          <dgm:chMax val="0"/>
          <dgm:bulletEnabled val="1"/>
        </dgm:presLayoutVars>
      </dgm:prSet>
      <dgm:spPr/>
    </dgm:pt>
    <dgm:pt modelId="{859F437A-AE8E-4C3F-8CED-E48E956898B2}" type="pres">
      <dgm:prSet presAssocID="{E749094F-B584-4A1B-B532-CF11F824AA95}" presName="sibTrans" presStyleCnt="0"/>
      <dgm:spPr/>
    </dgm:pt>
    <dgm:pt modelId="{191356DB-5F39-4331-8F51-2FC103027B2C}" type="pres">
      <dgm:prSet presAssocID="{02735680-690F-4C9E-95B3-1FC98CB2CA99}" presName="compositeNode" presStyleCnt="0">
        <dgm:presLayoutVars>
          <dgm:bulletEnabled val="1"/>
        </dgm:presLayoutVars>
      </dgm:prSet>
      <dgm:spPr/>
    </dgm:pt>
    <dgm:pt modelId="{6DFEC313-F03F-4671-93EB-A6FEA7F067AE}" type="pres">
      <dgm:prSet presAssocID="{02735680-690F-4C9E-95B3-1FC98CB2CA99}"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with solid fill"/>
        </a:ext>
      </dgm:extLst>
    </dgm:pt>
    <dgm:pt modelId="{AE47305B-9361-49A9-A233-F091E737CA98}" type="pres">
      <dgm:prSet presAssocID="{02735680-690F-4C9E-95B3-1FC98CB2CA99}" presName="childNode" presStyleLbl="node1" presStyleIdx="2" presStyleCnt="3" custScaleX="105637">
        <dgm:presLayoutVars>
          <dgm:bulletEnabled val="1"/>
        </dgm:presLayoutVars>
      </dgm:prSet>
      <dgm:spPr/>
    </dgm:pt>
    <dgm:pt modelId="{DE48B74F-EB1F-41FD-91C2-BAA33724E48D}" type="pres">
      <dgm:prSet presAssocID="{02735680-690F-4C9E-95B3-1FC98CB2CA99}" presName="parentNode" presStyleLbl="revTx" presStyleIdx="2" presStyleCnt="3">
        <dgm:presLayoutVars>
          <dgm:chMax val="0"/>
          <dgm:bulletEnabled val="1"/>
        </dgm:presLayoutVars>
      </dgm:prSet>
      <dgm:spPr/>
    </dgm:pt>
  </dgm:ptLst>
  <dgm:cxnLst>
    <dgm:cxn modelId="{049A2405-9CBC-451B-BE90-CE2127278CA2}" type="presOf" srcId="{D5B387EF-03C8-4427-BD72-25C1BE78C176}" destId="{1CB6358A-2B78-4B8A-9F88-46C59C121766}" srcOrd="0" destOrd="3" presId="urn:microsoft.com/office/officeart/2005/8/layout/hList2"/>
    <dgm:cxn modelId="{71EA260B-A895-4ED2-9DA9-EE9BEB272556}" srcId="{1CFEF7AF-ADE0-47B1-B9C4-997796D277F0}" destId="{777C31B1-0DEC-444C-8AB3-6738B6CEB55C}" srcOrd="2" destOrd="0" parTransId="{E4B3A8B3-0F64-4AE7-912C-2ACA34848986}" sibTransId="{709F6FA4-40A0-4F68-B915-6DD7E0513FF8}"/>
    <dgm:cxn modelId="{DB5EFB16-3E3C-4137-B35C-3912D850AB57}" type="presOf" srcId="{EE556EE2-8A4E-4C0A-8459-F808D3CB4AAB}" destId="{AE47305B-9361-49A9-A233-F091E737CA98}" srcOrd="0" destOrd="4" presId="urn:microsoft.com/office/officeart/2005/8/layout/hList2"/>
    <dgm:cxn modelId="{366D881C-2DA3-4F51-A3F0-1BE73F7CCE33}" srcId="{3BB44289-F372-4C32-BBFD-F4C523B9C0F7}" destId="{1CFEF7AF-ADE0-47B1-B9C4-997796D277F0}" srcOrd="0" destOrd="0" parTransId="{DDB70AE1-95DE-47BA-827E-3E952EF27173}" sibTransId="{4AC0ED03-B751-493B-9F14-9E06C4A27F70}"/>
    <dgm:cxn modelId="{B5DF1020-9C2F-4E79-9BDB-3FDC168D4C12}" type="presOf" srcId="{379BE812-F736-49D4-9AC4-BAB9CF872061}" destId="{AE47305B-9361-49A9-A233-F091E737CA98}" srcOrd="0" destOrd="1" presId="urn:microsoft.com/office/officeart/2005/8/layout/hList2"/>
    <dgm:cxn modelId="{80B4FB23-B10D-495F-A2BE-07BD16F8DBAE}" type="presOf" srcId="{430BC260-24C7-4BF2-9069-0A661A1C2C55}" destId="{084831E7-CF6E-4163-B83B-35570EA46125}" srcOrd="0" destOrd="0" presId="urn:microsoft.com/office/officeart/2005/8/layout/hList2"/>
    <dgm:cxn modelId="{0B185B27-0023-4F24-8398-507341ADAA9D}" type="presOf" srcId="{C17B243D-9143-40D2-B2FF-1116D23224BE}" destId="{1CB6358A-2B78-4B8A-9F88-46C59C121766}" srcOrd="0" destOrd="1" presId="urn:microsoft.com/office/officeart/2005/8/layout/hList2"/>
    <dgm:cxn modelId="{56EBA82F-589F-47D2-A4E4-465E07888B5E}" srcId="{02735680-690F-4C9E-95B3-1FC98CB2CA99}" destId="{ED78246C-0E78-4552-8627-CE65F4F52EA0}" srcOrd="3" destOrd="0" parTransId="{7CAC60BD-15B4-4F87-8014-FAFDCCBD4F67}" sibTransId="{83C4829F-76C4-4141-BAB2-C1D7540CF315}"/>
    <dgm:cxn modelId="{1BC44240-EA79-41B8-BD3A-A904AF319D36}" srcId="{B8F5ED03-971D-48CB-9826-4105AA080FFE}" destId="{2D4A247A-3B2F-4615-9875-38185370DF96}" srcOrd="0" destOrd="0" parTransId="{199E91CD-57AC-40A3-8D40-0BD9EAA80B45}" sibTransId="{9CF159FB-EEA9-4065-86D2-76A86956360F}"/>
    <dgm:cxn modelId="{E9127E60-4204-4D89-B4C5-EDDE303FC0D3}" srcId="{02735680-690F-4C9E-95B3-1FC98CB2CA99}" destId="{EE556EE2-8A4E-4C0A-8459-F808D3CB4AAB}" srcOrd="4" destOrd="0" parTransId="{E83EBFBD-D266-4954-84A3-600AD64AC228}" sibTransId="{13D7F901-74CF-4391-BD6B-AC6666BD8858}"/>
    <dgm:cxn modelId="{F3781C68-3015-4D09-9999-CFA4C18CEE4E}" srcId="{3BB44289-F372-4C32-BBFD-F4C523B9C0F7}" destId="{B8F5ED03-971D-48CB-9826-4105AA080FFE}" srcOrd="1" destOrd="0" parTransId="{151B3EDD-72C9-487E-AA0E-AC8A6A897858}" sibTransId="{E749094F-B584-4A1B-B532-CF11F824AA95}"/>
    <dgm:cxn modelId="{205BA369-071C-4D22-8EB6-F47715E6C4CF}" type="presOf" srcId="{32518D8E-0674-4320-A018-DC82A8104DC7}" destId="{AE47305B-9361-49A9-A233-F091E737CA98}" srcOrd="0" destOrd="0" presId="urn:microsoft.com/office/officeart/2005/8/layout/hList2"/>
    <dgm:cxn modelId="{A20D716A-C3D0-42EA-8267-C1E96296FBF8}" type="presOf" srcId="{1CFEF7AF-ADE0-47B1-B9C4-997796D277F0}" destId="{D26C408F-5BAE-47E2-86DD-81259B6444E6}" srcOrd="0" destOrd="0" presId="urn:microsoft.com/office/officeart/2005/8/layout/hList2"/>
    <dgm:cxn modelId="{B86D616B-EB49-4DFD-8ABE-75DB8FCC8B0D}" srcId="{1CFEF7AF-ADE0-47B1-B9C4-997796D277F0}" destId="{8D6E8FAE-389A-4EE2-A8CC-5EC6685E957A}" srcOrd="3" destOrd="0" parTransId="{22131E5B-8C51-427F-89C0-10A2D3D9AF95}" sibTransId="{926EA801-B34B-4EF8-8817-1D4742566B1A}"/>
    <dgm:cxn modelId="{A413B06C-CD21-4B43-9F35-E2070EFF16FE}" type="presOf" srcId="{777C31B1-0DEC-444C-8AB3-6738B6CEB55C}" destId="{084831E7-CF6E-4163-B83B-35570EA46125}" srcOrd="0" destOrd="2" presId="urn:microsoft.com/office/officeart/2005/8/layout/hList2"/>
    <dgm:cxn modelId="{D9D1156F-A240-4675-9288-D153F5679531}" srcId="{B8F5ED03-971D-48CB-9826-4105AA080FFE}" destId="{D5B387EF-03C8-4427-BD72-25C1BE78C176}" srcOrd="3" destOrd="0" parTransId="{D4521E81-A88D-463A-A82D-C286E523C5B5}" sibTransId="{197C81EE-99D7-4E92-9A0B-9D2BFC518AFD}"/>
    <dgm:cxn modelId="{C7CDAE52-629F-41D1-9BA6-FBA4CF41D626}" srcId="{B8F5ED03-971D-48CB-9826-4105AA080FFE}" destId="{11233C43-FCF7-47D6-8911-6F3EF68E91BC}" srcOrd="2" destOrd="0" parTransId="{D9AD979B-39E8-4A93-8B67-0BD9F04EBA1F}" sibTransId="{2F828C36-54C8-4A42-93F7-5921CCB021D6}"/>
    <dgm:cxn modelId="{4705CC74-6201-4D5F-8EF2-C4AF8A1A8145}" type="presOf" srcId="{ED78246C-0E78-4552-8627-CE65F4F52EA0}" destId="{AE47305B-9361-49A9-A233-F091E737CA98}" srcOrd="0" destOrd="3" presId="urn:microsoft.com/office/officeart/2005/8/layout/hList2"/>
    <dgm:cxn modelId="{E4726D76-AF9E-4FDE-B362-14E33B133B80}" type="presOf" srcId="{02735680-690F-4C9E-95B3-1FC98CB2CA99}" destId="{DE48B74F-EB1F-41FD-91C2-BAA33724E48D}" srcOrd="0" destOrd="0" presId="urn:microsoft.com/office/officeart/2005/8/layout/hList2"/>
    <dgm:cxn modelId="{5C1DC577-B114-4B6C-9866-F0A16E666528}" srcId="{1CFEF7AF-ADE0-47B1-B9C4-997796D277F0}" destId="{97DC3C6F-545F-485B-B68A-F2C1561EA4D8}" srcOrd="1" destOrd="0" parTransId="{255B127F-587E-4151-BA80-746BF86A83DF}" sibTransId="{45BC0BAA-F1A3-43B3-877C-2286D1DFBA80}"/>
    <dgm:cxn modelId="{929C6B8C-A90E-41B6-BAC0-21E223292CD3}" type="presOf" srcId="{11233C43-FCF7-47D6-8911-6F3EF68E91BC}" destId="{1CB6358A-2B78-4B8A-9F88-46C59C121766}" srcOrd="0" destOrd="2" presId="urn:microsoft.com/office/officeart/2005/8/layout/hList2"/>
    <dgm:cxn modelId="{009ECBA8-5CDB-4C18-8919-2332333AA256}" type="presOf" srcId="{8D6E8FAE-389A-4EE2-A8CC-5EC6685E957A}" destId="{084831E7-CF6E-4163-B83B-35570EA46125}" srcOrd="0" destOrd="3" presId="urn:microsoft.com/office/officeart/2005/8/layout/hList2"/>
    <dgm:cxn modelId="{929C7AB2-A0A0-43D5-A3A1-E3DEAFF6A7E3}" type="presOf" srcId="{B8F5ED03-971D-48CB-9826-4105AA080FFE}" destId="{D0853733-DF43-4346-9ED1-1D21F98785A5}" srcOrd="0" destOrd="0" presId="urn:microsoft.com/office/officeart/2005/8/layout/hList2"/>
    <dgm:cxn modelId="{C12131B7-7873-46EA-83C0-74D63F627EEB}" type="presOf" srcId="{97DC3C6F-545F-485B-B68A-F2C1561EA4D8}" destId="{084831E7-CF6E-4163-B83B-35570EA46125}" srcOrd="0" destOrd="1" presId="urn:microsoft.com/office/officeart/2005/8/layout/hList2"/>
    <dgm:cxn modelId="{E83D38C3-C841-4799-8562-B71FCAEAF27D}" srcId="{02735680-690F-4C9E-95B3-1FC98CB2CA99}" destId="{379BE812-F736-49D4-9AC4-BAB9CF872061}" srcOrd="1" destOrd="0" parTransId="{62AEA1E5-E22F-440B-A1D8-2760FC48D066}" sibTransId="{6C360031-D81F-4E10-8BC5-F8E3ACD3A158}"/>
    <dgm:cxn modelId="{2365D1C3-AAA9-472F-A9B9-67726DCA3685}" type="presOf" srcId="{3BB44289-F372-4C32-BBFD-F4C523B9C0F7}" destId="{105A71C6-66F6-4D76-9CA1-AEA41069B13F}" srcOrd="0" destOrd="0" presId="urn:microsoft.com/office/officeart/2005/8/layout/hList2"/>
    <dgm:cxn modelId="{7358FBD7-8228-4EB5-A49F-14A805B7B8B6}" srcId="{02735680-690F-4C9E-95B3-1FC98CB2CA99}" destId="{ADC47228-29EC-43E2-8197-004AAA8FFC3A}" srcOrd="2" destOrd="0" parTransId="{0C3A501A-9F83-4B60-8FBA-F5262B92AE77}" sibTransId="{842C383D-0F76-4C15-B2A9-DFB02218315D}"/>
    <dgm:cxn modelId="{E65850DB-8723-416C-A325-0FFCB7BD4A3C}" srcId="{B8F5ED03-971D-48CB-9826-4105AA080FFE}" destId="{C17B243D-9143-40D2-B2FF-1116D23224BE}" srcOrd="1" destOrd="0" parTransId="{09BC0350-2F91-46CF-A7D4-7BBA5EA40CE0}" sibTransId="{3761250B-D2E6-4CA6-A74A-BE9AEA2A3542}"/>
    <dgm:cxn modelId="{7B59A4DD-44E0-4C0D-8C60-405CBBF250EF}" srcId="{1CFEF7AF-ADE0-47B1-B9C4-997796D277F0}" destId="{430BC260-24C7-4BF2-9069-0A661A1C2C55}" srcOrd="0" destOrd="0" parTransId="{26416A07-9A80-43FB-A037-01AD53B495C0}" sibTransId="{5A8733D9-9550-40A3-9B79-5ABD100E7BFB}"/>
    <dgm:cxn modelId="{C6EE7DE3-1465-4198-8BFF-5856D3CD34A8}" srcId="{02735680-690F-4C9E-95B3-1FC98CB2CA99}" destId="{32518D8E-0674-4320-A018-DC82A8104DC7}" srcOrd="0" destOrd="0" parTransId="{28CBC066-93D1-42A4-93FB-71DB5D6CAE53}" sibTransId="{B7437F2B-D88D-4936-88AD-B170390FCEB4}"/>
    <dgm:cxn modelId="{59EB4BEA-D05B-42A2-BCE9-1C554ECBF502}" srcId="{3BB44289-F372-4C32-BBFD-F4C523B9C0F7}" destId="{02735680-690F-4C9E-95B3-1FC98CB2CA99}" srcOrd="2" destOrd="0" parTransId="{9A7F446B-C5CD-4D6D-8B4C-F90119A90032}" sibTransId="{5ADAED65-CCEF-4F48-8D6A-A5ABA2C2930A}"/>
    <dgm:cxn modelId="{C4EE6CEC-8365-4CEE-828E-A8981F779CDF}" type="presOf" srcId="{2D4A247A-3B2F-4615-9875-38185370DF96}" destId="{1CB6358A-2B78-4B8A-9F88-46C59C121766}" srcOrd="0" destOrd="0" presId="urn:microsoft.com/office/officeart/2005/8/layout/hList2"/>
    <dgm:cxn modelId="{25F76AF9-8C34-41E9-9918-3177405E0599}" type="presOf" srcId="{ADC47228-29EC-43E2-8197-004AAA8FFC3A}" destId="{AE47305B-9361-49A9-A233-F091E737CA98}" srcOrd="0" destOrd="2" presId="urn:microsoft.com/office/officeart/2005/8/layout/hList2"/>
    <dgm:cxn modelId="{4EE608AD-2F5A-40B1-AE85-3B4C6E803B5F}" type="presParOf" srcId="{105A71C6-66F6-4D76-9CA1-AEA41069B13F}" destId="{6BA7AD7A-FD17-464F-8807-A9B6693B46CC}" srcOrd="0" destOrd="0" presId="urn:microsoft.com/office/officeart/2005/8/layout/hList2"/>
    <dgm:cxn modelId="{CA78FFDA-1E12-4D7D-936B-341A0492C82F}" type="presParOf" srcId="{6BA7AD7A-FD17-464F-8807-A9B6693B46CC}" destId="{F57F1015-15D5-4774-9375-6E848F0264EF}" srcOrd="0" destOrd="0" presId="urn:microsoft.com/office/officeart/2005/8/layout/hList2"/>
    <dgm:cxn modelId="{8FC50E52-B7B4-479F-9CAA-9E3CA4003215}" type="presParOf" srcId="{6BA7AD7A-FD17-464F-8807-A9B6693B46CC}" destId="{084831E7-CF6E-4163-B83B-35570EA46125}" srcOrd="1" destOrd="0" presId="urn:microsoft.com/office/officeart/2005/8/layout/hList2"/>
    <dgm:cxn modelId="{A5FFF03A-3F01-4865-97D5-C2A28D82D236}" type="presParOf" srcId="{6BA7AD7A-FD17-464F-8807-A9B6693B46CC}" destId="{D26C408F-5BAE-47E2-86DD-81259B6444E6}" srcOrd="2" destOrd="0" presId="urn:microsoft.com/office/officeart/2005/8/layout/hList2"/>
    <dgm:cxn modelId="{FE085CCA-268A-41B2-BFC5-0EA9C31A2BA8}" type="presParOf" srcId="{105A71C6-66F6-4D76-9CA1-AEA41069B13F}" destId="{5E09731A-1640-42DF-9BBC-D06524443DBA}" srcOrd="1" destOrd="0" presId="urn:microsoft.com/office/officeart/2005/8/layout/hList2"/>
    <dgm:cxn modelId="{43A9D9CF-A6CC-41EF-864D-49CD83F22F02}" type="presParOf" srcId="{105A71C6-66F6-4D76-9CA1-AEA41069B13F}" destId="{D0BD88B6-B16C-4B9B-88C1-23E06A2F9FDB}" srcOrd="2" destOrd="0" presId="urn:microsoft.com/office/officeart/2005/8/layout/hList2"/>
    <dgm:cxn modelId="{8A37DA8A-285E-444B-B0CD-DA9F3A6883DC}" type="presParOf" srcId="{D0BD88B6-B16C-4B9B-88C1-23E06A2F9FDB}" destId="{1B8D89DC-3C7C-452F-8A31-8C1460CC64E6}" srcOrd="0" destOrd="0" presId="urn:microsoft.com/office/officeart/2005/8/layout/hList2"/>
    <dgm:cxn modelId="{204D3491-2BC8-479A-BC1A-856C4F99B3F8}" type="presParOf" srcId="{D0BD88B6-B16C-4B9B-88C1-23E06A2F9FDB}" destId="{1CB6358A-2B78-4B8A-9F88-46C59C121766}" srcOrd="1" destOrd="0" presId="urn:microsoft.com/office/officeart/2005/8/layout/hList2"/>
    <dgm:cxn modelId="{8C99F024-6665-4765-BCDD-70515D120F40}" type="presParOf" srcId="{D0BD88B6-B16C-4B9B-88C1-23E06A2F9FDB}" destId="{D0853733-DF43-4346-9ED1-1D21F98785A5}" srcOrd="2" destOrd="0" presId="urn:microsoft.com/office/officeart/2005/8/layout/hList2"/>
    <dgm:cxn modelId="{56FAB1A9-A3F1-4DCC-A77E-FB30E26F2718}" type="presParOf" srcId="{105A71C6-66F6-4D76-9CA1-AEA41069B13F}" destId="{859F437A-AE8E-4C3F-8CED-E48E956898B2}" srcOrd="3" destOrd="0" presId="urn:microsoft.com/office/officeart/2005/8/layout/hList2"/>
    <dgm:cxn modelId="{A23C1663-3406-4F01-A86E-51F64F22B1D8}" type="presParOf" srcId="{105A71C6-66F6-4D76-9CA1-AEA41069B13F}" destId="{191356DB-5F39-4331-8F51-2FC103027B2C}" srcOrd="4" destOrd="0" presId="urn:microsoft.com/office/officeart/2005/8/layout/hList2"/>
    <dgm:cxn modelId="{DDE974CB-0C91-4D7B-B8EB-3AFBB95A3D5B}" type="presParOf" srcId="{191356DB-5F39-4331-8F51-2FC103027B2C}" destId="{6DFEC313-F03F-4671-93EB-A6FEA7F067AE}" srcOrd="0" destOrd="0" presId="urn:microsoft.com/office/officeart/2005/8/layout/hList2"/>
    <dgm:cxn modelId="{3A2D298F-4928-48EF-8484-CE557BCB737D}" type="presParOf" srcId="{191356DB-5F39-4331-8F51-2FC103027B2C}" destId="{AE47305B-9361-49A9-A233-F091E737CA98}" srcOrd="1" destOrd="0" presId="urn:microsoft.com/office/officeart/2005/8/layout/hList2"/>
    <dgm:cxn modelId="{C9E6FC0F-6402-40B4-B023-5EE7FF637BA9}" type="presParOf" srcId="{191356DB-5F39-4331-8F51-2FC103027B2C}" destId="{DE48B74F-EB1F-41FD-91C2-BAA33724E48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44289-F372-4C32-BBFD-F4C523B9C0F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1CFEF7AF-ADE0-47B1-B9C4-997796D277F0}">
      <dgm:prSet phldrT="[Text]"/>
      <dgm:spPr/>
      <dgm:t>
        <a:bodyPr/>
        <a:lstStyle/>
        <a:p>
          <a:r>
            <a:rPr lang="en-GB" dirty="0"/>
            <a:t>Environment</a:t>
          </a:r>
        </a:p>
      </dgm:t>
    </dgm:pt>
    <dgm:pt modelId="{DDB70AE1-95DE-47BA-827E-3E952EF27173}" type="parTrans" cxnId="{366D881C-2DA3-4F51-A3F0-1BE73F7CCE33}">
      <dgm:prSet/>
      <dgm:spPr/>
      <dgm:t>
        <a:bodyPr/>
        <a:lstStyle/>
        <a:p>
          <a:endParaRPr lang="en-GB"/>
        </a:p>
      </dgm:t>
    </dgm:pt>
    <dgm:pt modelId="{4AC0ED03-B751-493B-9F14-9E06C4A27F70}" type="sibTrans" cxnId="{366D881C-2DA3-4F51-A3F0-1BE73F7CCE33}">
      <dgm:prSet/>
      <dgm:spPr/>
      <dgm:t>
        <a:bodyPr/>
        <a:lstStyle/>
        <a:p>
          <a:endParaRPr lang="en-GB"/>
        </a:p>
      </dgm:t>
    </dgm:pt>
    <dgm:pt modelId="{430BC260-24C7-4BF2-9069-0A661A1C2C55}">
      <dgm:prSet phldrT="[Text]" custT="1"/>
      <dgm:spPr/>
      <dgm:t>
        <a:bodyPr/>
        <a:lstStyle/>
        <a:p>
          <a:pPr>
            <a:lnSpc>
              <a:spcPct val="200000"/>
            </a:lnSpc>
          </a:pPr>
          <a:r>
            <a:rPr lang="en-GB" sz="1100" dirty="0"/>
            <a:t>Net Zero Carbon</a:t>
          </a:r>
        </a:p>
      </dgm:t>
    </dgm:pt>
    <dgm:pt modelId="{26416A07-9A80-43FB-A037-01AD53B495C0}" type="parTrans" cxnId="{7B59A4DD-44E0-4C0D-8C60-405CBBF250EF}">
      <dgm:prSet/>
      <dgm:spPr/>
      <dgm:t>
        <a:bodyPr/>
        <a:lstStyle/>
        <a:p>
          <a:endParaRPr lang="en-GB"/>
        </a:p>
      </dgm:t>
    </dgm:pt>
    <dgm:pt modelId="{5A8733D9-9550-40A3-9B79-5ABD100E7BFB}" type="sibTrans" cxnId="{7B59A4DD-44E0-4C0D-8C60-405CBBF250EF}">
      <dgm:prSet/>
      <dgm:spPr/>
      <dgm:t>
        <a:bodyPr/>
        <a:lstStyle/>
        <a:p>
          <a:endParaRPr lang="en-GB"/>
        </a:p>
      </dgm:t>
    </dgm:pt>
    <dgm:pt modelId="{8D6E8FAE-389A-4EE2-A8CC-5EC6685E957A}">
      <dgm:prSet phldrT="[Text]" custT="1"/>
      <dgm:spPr/>
      <dgm:t>
        <a:bodyPr/>
        <a:lstStyle/>
        <a:p>
          <a:pPr>
            <a:lnSpc>
              <a:spcPct val="200000"/>
            </a:lnSpc>
          </a:pPr>
          <a:r>
            <a:rPr lang="en-GB" sz="1100" dirty="0"/>
            <a:t>Green building certifications </a:t>
          </a:r>
        </a:p>
      </dgm:t>
    </dgm:pt>
    <dgm:pt modelId="{22131E5B-8C51-427F-89C0-10A2D3D9AF95}" type="parTrans" cxnId="{B86D616B-EB49-4DFD-8ABE-75DB8FCC8B0D}">
      <dgm:prSet/>
      <dgm:spPr/>
      <dgm:t>
        <a:bodyPr/>
        <a:lstStyle/>
        <a:p>
          <a:endParaRPr lang="en-GB"/>
        </a:p>
      </dgm:t>
    </dgm:pt>
    <dgm:pt modelId="{926EA801-B34B-4EF8-8817-1D4742566B1A}" type="sibTrans" cxnId="{B86D616B-EB49-4DFD-8ABE-75DB8FCC8B0D}">
      <dgm:prSet/>
      <dgm:spPr/>
      <dgm:t>
        <a:bodyPr/>
        <a:lstStyle/>
        <a:p>
          <a:endParaRPr lang="en-GB"/>
        </a:p>
      </dgm:t>
    </dgm:pt>
    <dgm:pt modelId="{B8F5ED03-971D-48CB-9826-4105AA080FFE}">
      <dgm:prSet phldrT="[Text]"/>
      <dgm:spPr/>
      <dgm:t>
        <a:bodyPr/>
        <a:lstStyle/>
        <a:p>
          <a:r>
            <a:rPr lang="en-GB" dirty="0"/>
            <a:t>Social</a:t>
          </a:r>
        </a:p>
      </dgm:t>
    </dgm:pt>
    <dgm:pt modelId="{151B3EDD-72C9-487E-AA0E-AC8A6A897858}" type="parTrans" cxnId="{F3781C68-3015-4D09-9999-CFA4C18CEE4E}">
      <dgm:prSet/>
      <dgm:spPr/>
      <dgm:t>
        <a:bodyPr/>
        <a:lstStyle/>
        <a:p>
          <a:endParaRPr lang="en-GB"/>
        </a:p>
      </dgm:t>
    </dgm:pt>
    <dgm:pt modelId="{E749094F-B584-4A1B-B532-CF11F824AA95}" type="sibTrans" cxnId="{F3781C68-3015-4D09-9999-CFA4C18CEE4E}">
      <dgm:prSet/>
      <dgm:spPr/>
      <dgm:t>
        <a:bodyPr/>
        <a:lstStyle/>
        <a:p>
          <a:endParaRPr lang="en-GB"/>
        </a:p>
      </dgm:t>
    </dgm:pt>
    <dgm:pt modelId="{2D4A247A-3B2F-4615-9875-38185370DF96}">
      <dgm:prSet phldrT="[Text]" custT="1"/>
      <dgm:spPr/>
      <dgm:t>
        <a:bodyPr/>
        <a:lstStyle/>
        <a:p>
          <a:pPr>
            <a:lnSpc>
              <a:spcPct val="200000"/>
            </a:lnSpc>
          </a:pPr>
          <a:r>
            <a:rPr lang="en-GB" sz="1100" dirty="0"/>
            <a:t>Suppliers and supply chains</a:t>
          </a:r>
        </a:p>
      </dgm:t>
    </dgm:pt>
    <dgm:pt modelId="{199E91CD-57AC-40A3-8D40-0BD9EAA80B45}" type="parTrans" cxnId="{1BC44240-EA79-41B8-BD3A-A904AF319D36}">
      <dgm:prSet/>
      <dgm:spPr/>
      <dgm:t>
        <a:bodyPr/>
        <a:lstStyle/>
        <a:p>
          <a:endParaRPr lang="en-GB"/>
        </a:p>
      </dgm:t>
    </dgm:pt>
    <dgm:pt modelId="{9CF159FB-EEA9-4065-86D2-76A86956360F}" type="sibTrans" cxnId="{1BC44240-EA79-41B8-BD3A-A904AF319D36}">
      <dgm:prSet/>
      <dgm:spPr/>
      <dgm:t>
        <a:bodyPr/>
        <a:lstStyle/>
        <a:p>
          <a:endParaRPr lang="en-GB"/>
        </a:p>
      </dgm:t>
    </dgm:pt>
    <dgm:pt modelId="{02735680-690F-4C9E-95B3-1FC98CB2CA99}">
      <dgm:prSet phldrT="[Text]"/>
      <dgm:spPr/>
      <dgm:t>
        <a:bodyPr/>
        <a:lstStyle/>
        <a:p>
          <a:r>
            <a:rPr lang="en-GB" dirty="0"/>
            <a:t>Governance</a:t>
          </a:r>
        </a:p>
      </dgm:t>
    </dgm:pt>
    <dgm:pt modelId="{9A7F446B-C5CD-4D6D-8B4C-F90119A90032}" type="parTrans" cxnId="{59EB4BEA-D05B-42A2-BCE9-1C554ECBF502}">
      <dgm:prSet/>
      <dgm:spPr/>
      <dgm:t>
        <a:bodyPr/>
        <a:lstStyle/>
        <a:p>
          <a:endParaRPr lang="en-GB"/>
        </a:p>
      </dgm:t>
    </dgm:pt>
    <dgm:pt modelId="{5ADAED65-CCEF-4F48-8D6A-A5ABA2C2930A}" type="sibTrans" cxnId="{59EB4BEA-D05B-42A2-BCE9-1C554ECBF502}">
      <dgm:prSet/>
      <dgm:spPr/>
      <dgm:t>
        <a:bodyPr/>
        <a:lstStyle/>
        <a:p>
          <a:endParaRPr lang="en-GB"/>
        </a:p>
      </dgm:t>
    </dgm:pt>
    <dgm:pt modelId="{32518D8E-0674-4320-A018-DC82A8104DC7}">
      <dgm:prSet phldrT="[Text]" custT="1"/>
      <dgm:spPr/>
      <dgm:t>
        <a:bodyPr/>
        <a:lstStyle/>
        <a:p>
          <a:pPr>
            <a:lnSpc>
              <a:spcPct val="200000"/>
            </a:lnSpc>
          </a:pPr>
          <a:r>
            <a:rPr lang="en-GB" sz="1100" dirty="0"/>
            <a:t>Due Diligence </a:t>
          </a:r>
        </a:p>
      </dgm:t>
    </dgm:pt>
    <dgm:pt modelId="{28CBC066-93D1-42A4-93FB-71DB5D6CAE53}" type="parTrans" cxnId="{C6EE7DE3-1465-4198-8BFF-5856D3CD34A8}">
      <dgm:prSet/>
      <dgm:spPr/>
      <dgm:t>
        <a:bodyPr/>
        <a:lstStyle/>
        <a:p>
          <a:endParaRPr lang="en-GB"/>
        </a:p>
      </dgm:t>
    </dgm:pt>
    <dgm:pt modelId="{B7437F2B-D88D-4936-88AD-B170390FCEB4}" type="sibTrans" cxnId="{C6EE7DE3-1465-4198-8BFF-5856D3CD34A8}">
      <dgm:prSet/>
      <dgm:spPr/>
      <dgm:t>
        <a:bodyPr/>
        <a:lstStyle/>
        <a:p>
          <a:endParaRPr lang="en-GB"/>
        </a:p>
      </dgm:t>
    </dgm:pt>
    <dgm:pt modelId="{EE556EE2-8A4E-4C0A-8459-F808D3CB4AAB}">
      <dgm:prSet phldrT="[Text]" custT="1"/>
      <dgm:spPr/>
      <dgm:t>
        <a:bodyPr/>
        <a:lstStyle/>
        <a:p>
          <a:pPr>
            <a:lnSpc>
              <a:spcPct val="200000"/>
            </a:lnSpc>
          </a:pPr>
          <a:r>
            <a:rPr lang="en-GB" sz="1100" dirty="0"/>
            <a:t>Reporting</a:t>
          </a:r>
        </a:p>
      </dgm:t>
    </dgm:pt>
    <dgm:pt modelId="{E83EBFBD-D266-4954-84A3-600AD64AC228}" type="parTrans" cxnId="{E9127E60-4204-4D89-B4C5-EDDE303FC0D3}">
      <dgm:prSet/>
      <dgm:spPr/>
      <dgm:t>
        <a:bodyPr/>
        <a:lstStyle/>
        <a:p>
          <a:endParaRPr lang="en-GB"/>
        </a:p>
      </dgm:t>
    </dgm:pt>
    <dgm:pt modelId="{13D7F901-74CF-4391-BD6B-AC6666BD8858}" type="sibTrans" cxnId="{E9127E60-4204-4D89-B4C5-EDDE303FC0D3}">
      <dgm:prSet/>
      <dgm:spPr/>
      <dgm:t>
        <a:bodyPr/>
        <a:lstStyle/>
        <a:p>
          <a:endParaRPr lang="en-GB"/>
        </a:p>
      </dgm:t>
    </dgm:pt>
    <dgm:pt modelId="{97DC3C6F-545F-485B-B68A-F2C1561EA4D8}">
      <dgm:prSet phldrT="[Text]" custT="1"/>
      <dgm:spPr/>
      <dgm:t>
        <a:bodyPr/>
        <a:lstStyle/>
        <a:p>
          <a:pPr>
            <a:lnSpc>
              <a:spcPct val="200000"/>
            </a:lnSpc>
          </a:pPr>
          <a:r>
            <a:rPr lang="en-GB" sz="1100" dirty="0"/>
            <a:t>Embodied Carbon</a:t>
          </a:r>
        </a:p>
      </dgm:t>
    </dgm:pt>
    <dgm:pt modelId="{255B127F-587E-4151-BA80-746BF86A83DF}" type="parTrans" cxnId="{5C1DC577-B114-4B6C-9866-F0A16E666528}">
      <dgm:prSet/>
      <dgm:spPr/>
      <dgm:t>
        <a:bodyPr/>
        <a:lstStyle/>
        <a:p>
          <a:endParaRPr lang="en-GB"/>
        </a:p>
      </dgm:t>
    </dgm:pt>
    <dgm:pt modelId="{45BC0BAA-F1A3-43B3-877C-2286D1DFBA80}" type="sibTrans" cxnId="{5C1DC577-B114-4B6C-9866-F0A16E666528}">
      <dgm:prSet/>
      <dgm:spPr/>
      <dgm:t>
        <a:bodyPr/>
        <a:lstStyle/>
        <a:p>
          <a:endParaRPr lang="en-GB"/>
        </a:p>
      </dgm:t>
    </dgm:pt>
    <dgm:pt modelId="{ED78246C-0E78-4552-8627-CE65F4F52EA0}">
      <dgm:prSet phldrT="[Text]" custT="1"/>
      <dgm:spPr/>
      <dgm:t>
        <a:bodyPr/>
        <a:lstStyle/>
        <a:p>
          <a:pPr>
            <a:lnSpc>
              <a:spcPct val="200000"/>
            </a:lnSpc>
          </a:pPr>
          <a:r>
            <a:rPr lang="en-GB" sz="1100" dirty="0"/>
            <a:t>Climate Resilience</a:t>
          </a:r>
        </a:p>
      </dgm:t>
    </dgm:pt>
    <dgm:pt modelId="{7CAC60BD-15B4-4F87-8014-FAFDCCBD4F67}" type="parTrans" cxnId="{56EBA82F-589F-47D2-A4E4-465E07888B5E}">
      <dgm:prSet/>
      <dgm:spPr/>
      <dgm:t>
        <a:bodyPr/>
        <a:lstStyle/>
        <a:p>
          <a:endParaRPr lang="en-GB"/>
        </a:p>
      </dgm:t>
    </dgm:pt>
    <dgm:pt modelId="{83C4829F-76C4-4141-BAB2-C1D7540CF315}" type="sibTrans" cxnId="{56EBA82F-589F-47D2-A4E4-465E07888B5E}">
      <dgm:prSet/>
      <dgm:spPr/>
      <dgm:t>
        <a:bodyPr/>
        <a:lstStyle/>
        <a:p>
          <a:endParaRPr lang="en-GB"/>
        </a:p>
      </dgm:t>
    </dgm:pt>
    <dgm:pt modelId="{C17B243D-9143-40D2-B2FF-1116D23224BE}">
      <dgm:prSet phldrT="[Text]" custT="1"/>
      <dgm:spPr/>
      <dgm:t>
        <a:bodyPr/>
        <a:lstStyle/>
        <a:p>
          <a:pPr>
            <a:lnSpc>
              <a:spcPct val="200000"/>
            </a:lnSpc>
          </a:pPr>
          <a:r>
            <a:rPr lang="en-GB" sz="1100" dirty="0"/>
            <a:t>Diversity, inclusion and equal opportunities</a:t>
          </a:r>
        </a:p>
      </dgm:t>
    </dgm:pt>
    <dgm:pt modelId="{09BC0350-2F91-46CF-A7D4-7BBA5EA40CE0}" type="parTrans" cxnId="{E65850DB-8723-416C-A325-0FFCB7BD4A3C}">
      <dgm:prSet/>
      <dgm:spPr/>
      <dgm:t>
        <a:bodyPr/>
        <a:lstStyle/>
        <a:p>
          <a:endParaRPr lang="en-GB"/>
        </a:p>
      </dgm:t>
    </dgm:pt>
    <dgm:pt modelId="{3761250B-D2E6-4CA6-A74A-BE9AEA2A3542}" type="sibTrans" cxnId="{E65850DB-8723-416C-A325-0FFCB7BD4A3C}">
      <dgm:prSet/>
      <dgm:spPr/>
      <dgm:t>
        <a:bodyPr/>
        <a:lstStyle/>
        <a:p>
          <a:endParaRPr lang="en-GB"/>
        </a:p>
      </dgm:t>
    </dgm:pt>
    <dgm:pt modelId="{11233C43-FCF7-47D6-8911-6F3EF68E91BC}">
      <dgm:prSet phldrT="[Text]" custT="1"/>
      <dgm:spPr/>
      <dgm:t>
        <a:bodyPr/>
        <a:lstStyle/>
        <a:p>
          <a:pPr>
            <a:lnSpc>
              <a:spcPct val="200000"/>
            </a:lnSpc>
          </a:pPr>
          <a:r>
            <a:rPr lang="en-GB" sz="1100" dirty="0"/>
            <a:t>Health and wellbeing</a:t>
          </a:r>
        </a:p>
      </dgm:t>
    </dgm:pt>
    <dgm:pt modelId="{D9AD979B-39E8-4A93-8B67-0BD9F04EBA1F}" type="parTrans" cxnId="{C7CDAE52-629F-41D1-9BA6-FBA4CF41D626}">
      <dgm:prSet/>
      <dgm:spPr/>
      <dgm:t>
        <a:bodyPr/>
        <a:lstStyle/>
        <a:p>
          <a:endParaRPr lang="en-GB"/>
        </a:p>
      </dgm:t>
    </dgm:pt>
    <dgm:pt modelId="{2F828C36-54C8-4A42-93F7-5921CCB021D6}" type="sibTrans" cxnId="{C7CDAE52-629F-41D1-9BA6-FBA4CF41D626}">
      <dgm:prSet/>
      <dgm:spPr/>
      <dgm:t>
        <a:bodyPr/>
        <a:lstStyle/>
        <a:p>
          <a:endParaRPr lang="en-GB"/>
        </a:p>
      </dgm:t>
    </dgm:pt>
    <dgm:pt modelId="{D5B387EF-03C8-4427-BD72-25C1BE78C176}">
      <dgm:prSet phldrT="[Text]" custT="1"/>
      <dgm:spPr/>
      <dgm:t>
        <a:bodyPr/>
        <a:lstStyle/>
        <a:p>
          <a:pPr>
            <a:lnSpc>
              <a:spcPct val="200000"/>
            </a:lnSpc>
          </a:pPr>
          <a:r>
            <a:rPr lang="en-GB" sz="1100" dirty="0"/>
            <a:t>Supporting communities</a:t>
          </a:r>
        </a:p>
      </dgm:t>
    </dgm:pt>
    <dgm:pt modelId="{D4521E81-A88D-463A-A82D-C286E523C5B5}" type="parTrans" cxnId="{D9D1156F-A240-4675-9288-D153F5679531}">
      <dgm:prSet/>
      <dgm:spPr/>
      <dgm:t>
        <a:bodyPr/>
        <a:lstStyle/>
        <a:p>
          <a:endParaRPr lang="en-GB"/>
        </a:p>
      </dgm:t>
    </dgm:pt>
    <dgm:pt modelId="{197C81EE-99D7-4E92-9A0B-9D2BFC518AFD}" type="sibTrans" cxnId="{D9D1156F-A240-4675-9288-D153F5679531}">
      <dgm:prSet/>
      <dgm:spPr/>
      <dgm:t>
        <a:bodyPr/>
        <a:lstStyle/>
        <a:p>
          <a:endParaRPr lang="en-GB"/>
        </a:p>
      </dgm:t>
    </dgm:pt>
    <dgm:pt modelId="{777C31B1-0DEC-444C-8AB3-6738B6CEB55C}">
      <dgm:prSet phldrT="[Text]" custT="1"/>
      <dgm:spPr/>
      <dgm:t>
        <a:bodyPr/>
        <a:lstStyle/>
        <a:p>
          <a:pPr>
            <a:lnSpc>
              <a:spcPct val="200000"/>
            </a:lnSpc>
          </a:pPr>
          <a:r>
            <a:rPr lang="en-GB" sz="1100" dirty="0"/>
            <a:t>Data management</a:t>
          </a:r>
        </a:p>
      </dgm:t>
    </dgm:pt>
    <dgm:pt modelId="{E4B3A8B3-0F64-4AE7-912C-2ACA34848986}" type="parTrans" cxnId="{71EA260B-A895-4ED2-9DA9-EE9BEB272556}">
      <dgm:prSet/>
      <dgm:spPr/>
      <dgm:t>
        <a:bodyPr/>
        <a:lstStyle/>
        <a:p>
          <a:endParaRPr lang="en-GB"/>
        </a:p>
      </dgm:t>
    </dgm:pt>
    <dgm:pt modelId="{709F6FA4-40A0-4F68-B915-6DD7E0513FF8}" type="sibTrans" cxnId="{71EA260B-A895-4ED2-9DA9-EE9BEB272556}">
      <dgm:prSet/>
      <dgm:spPr/>
      <dgm:t>
        <a:bodyPr/>
        <a:lstStyle/>
        <a:p>
          <a:endParaRPr lang="en-GB"/>
        </a:p>
      </dgm:t>
    </dgm:pt>
    <dgm:pt modelId="{379BE812-F736-49D4-9AC4-BAB9CF872061}">
      <dgm:prSet phldrT="[Text]" custT="1"/>
      <dgm:spPr/>
      <dgm:t>
        <a:bodyPr/>
        <a:lstStyle/>
        <a:p>
          <a:pPr>
            <a:lnSpc>
              <a:spcPct val="200000"/>
            </a:lnSpc>
          </a:pPr>
          <a:r>
            <a:rPr lang="en-GB" sz="1100" dirty="0"/>
            <a:t>Leadership and governance oversight</a:t>
          </a:r>
        </a:p>
      </dgm:t>
    </dgm:pt>
    <dgm:pt modelId="{62AEA1E5-E22F-440B-A1D8-2760FC48D066}" type="parTrans" cxnId="{E83D38C3-C841-4799-8562-B71FCAEAF27D}">
      <dgm:prSet/>
      <dgm:spPr/>
      <dgm:t>
        <a:bodyPr/>
        <a:lstStyle/>
        <a:p>
          <a:endParaRPr lang="en-GB"/>
        </a:p>
      </dgm:t>
    </dgm:pt>
    <dgm:pt modelId="{6C360031-D81F-4E10-8BC5-F8E3ACD3A158}" type="sibTrans" cxnId="{E83D38C3-C841-4799-8562-B71FCAEAF27D}">
      <dgm:prSet/>
      <dgm:spPr/>
      <dgm:t>
        <a:bodyPr/>
        <a:lstStyle/>
        <a:p>
          <a:endParaRPr lang="en-GB"/>
        </a:p>
      </dgm:t>
    </dgm:pt>
    <dgm:pt modelId="{ADC47228-29EC-43E2-8197-004AAA8FFC3A}">
      <dgm:prSet phldrT="[Text]" custT="1"/>
      <dgm:spPr/>
      <dgm:t>
        <a:bodyPr/>
        <a:lstStyle/>
        <a:p>
          <a:pPr>
            <a:lnSpc>
              <a:spcPct val="200000"/>
            </a:lnSpc>
          </a:pPr>
          <a:r>
            <a:rPr lang="en-GB" sz="1100" dirty="0"/>
            <a:t>Statutory Compliance</a:t>
          </a:r>
        </a:p>
      </dgm:t>
    </dgm:pt>
    <dgm:pt modelId="{0C3A501A-9F83-4B60-8FBA-F5262B92AE77}" type="parTrans" cxnId="{7358FBD7-8228-4EB5-A49F-14A805B7B8B6}">
      <dgm:prSet/>
      <dgm:spPr/>
      <dgm:t>
        <a:bodyPr/>
        <a:lstStyle/>
        <a:p>
          <a:endParaRPr lang="en-GB"/>
        </a:p>
      </dgm:t>
    </dgm:pt>
    <dgm:pt modelId="{842C383D-0F76-4C15-B2A9-DFB02218315D}" type="sibTrans" cxnId="{7358FBD7-8228-4EB5-A49F-14A805B7B8B6}">
      <dgm:prSet/>
      <dgm:spPr/>
      <dgm:t>
        <a:bodyPr/>
        <a:lstStyle/>
        <a:p>
          <a:endParaRPr lang="en-GB"/>
        </a:p>
      </dgm:t>
    </dgm:pt>
    <dgm:pt modelId="{105A71C6-66F6-4D76-9CA1-AEA41069B13F}" type="pres">
      <dgm:prSet presAssocID="{3BB44289-F372-4C32-BBFD-F4C523B9C0F7}" presName="linearFlow" presStyleCnt="0">
        <dgm:presLayoutVars>
          <dgm:dir/>
          <dgm:animLvl val="lvl"/>
          <dgm:resizeHandles/>
        </dgm:presLayoutVars>
      </dgm:prSet>
      <dgm:spPr/>
    </dgm:pt>
    <dgm:pt modelId="{6BA7AD7A-FD17-464F-8807-A9B6693B46CC}" type="pres">
      <dgm:prSet presAssocID="{1CFEF7AF-ADE0-47B1-B9C4-997796D277F0}" presName="compositeNode" presStyleCnt="0">
        <dgm:presLayoutVars>
          <dgm:bulletEnabled val="1"/>
        </dgm:presLayoutVars>
      </dgm:prSet>
      <dgm:spPr/>
    </dgm:pt>
    <dgm:pt modelId="{F57F1015-15D5-4774-9375-6E848F0264EF}" type="pres">
      <dgm:prSet presAssocID="{1CFEF7AF-ADE0-47B1-B9C4-997796D277F0}"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084831E7-CF6E-4163-B83B-35570EA46125}" type="pres">
      <dgm:prSet presAssocID="{1CFEF7AF-ADE0-47B1-B9C4-997796D277F0}" presName="childNode" presStyleLbl="node1" presStyleIdx="0" presStyleCnt="3" custScaleX="105972">
        <dgm:presLayoutVars>
          <dgm:bulletEnabled val="1"/>
        </dgm:presLayoutVars>
      </dgm:prSet>
      <dgm:spPr/>
    </dgm:pt>
    <dgm:pt modelId="{D26C408F-5BAE-47E2-86DD-81259B6444E6}" type="pres">
      <dgm:prSet presAssocID="{1CFEF7AF-ADE0-47B1-B9C4-997796D277F0}" presName="parentNode" presStyleLbl="revTx" presStyleIdx="0" presStyleCnt="3">
        <dgm:presLayoutVars>
          <dgm:chMax val="0"/>
          <dgm:bulletEnabled val="1"/>
        </dgm:presLayoutVars>
      </dgm:prSet>
      <dgm:spPr/>
    </dgm:pt>
    <dgm:pt modelId="{5E09731A-1640-42DF-9BBC-D06524443DBA}" type="pres">
      <dgm:prSet presAssocID="{4AC0ED03-B751-493B-9F14-9E06C4A27F70}" presName="sibTrans" presStyleCnt="0"/>
      <dgm:spPr/>
    </dgm:pt>
    <dgm:pt modelId="{D0BD88B6-B16C-4B9B-88C1-23E06A2F9FDB}" type="pres">
      <dgm:prSet presAssocID="{B8F5ED03-971D-48CB-9826-4105AA080FFE}" presName="compositeNode" presStyleCnt="0">
        <dgm:presLayoutVars>
          <dgm:bulletEnabled val="1"/>
        </dgm:presLayoutVars>
      </dgm:prSet>
      <dgm:spPr/>
    </dgm:pt>
    <dgm:pt modelId="{1B8D89DC-3C7C-452F-8A31-8C1460CC64E6}" type="pres">
      <dgm:prSet presAssocID="{B8F5ED03-971D-48CB-9826-4105AA080FFE}"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wo women with solid fill"/>
        </a:ext>
      </dgm:extLst>
    </dgm:pt>
    <dgm:pt modelId="{1CB6358A-2B78-4B8A-9F88-46C59C121766}" type="pres">
      <dgm:prSet presAssocID="{B8F5ED03-971D-48CB-9826-4105AA080FFE}" presName="childNode" presStyleLbl="node1" presStyleIdx="1" presStyleCnt="3" custScaleX="106763">
        <dgm:presLayoutVars>
          <dgm:bulletEnabled val="1"/>
        </dgm:presLayoutVars>
      </dgm:prSet>
      <dgm:spPr/>
    </dgm:pt>
    <dgm:pt modelId="{D0853733-DF43-4346-9ED1-1D21F98785A5}" type="pres">
      <dgm:prSet presAssocID="{B8F5ED03-971D-48CB-9826-4105AA080FFE}" presName="parentNode" presStyleLbl="revTx" presStyleIdx="1" presStyleCnt="3">
        <dgm:presLayoutVars>
          <dgm:chMax val="0"/>
          <dgm:bulletEnabled val="1"/>
        </dgm:presLayoutVars>
      </dgm:prSet>
      <dgm:spPr/>
    </dgm:pt>
    <dgm:pt modelId="{859F437A-AE8E-4C3F-8CED-E48E956898B2}" type="pres">
      <dgm:prSet presAssocID="{E749094F-B584-4A1B-B532-CF11F824AA95}" presName="sibTrans" presStyleCnt="0"/>
      <dgm:spPr/>
    </dgm:pt>
    <dgm:pt modelId="{191356DB-5F39-4331-8F51-2FC103027B2C}" type="pres">
      <dgm:prSet presAssocID="{02735680-690F-4C9E-95B3-1FC98CB2CA99}" presName="compositeNode" presStyleCnt="0">
        <dgm:presLayoutVars>
          <dgm:bulletEnabled val="1"/>
        </dgm:presLayoutVars>
      </dgm:prSet>
      <dgm:spPr/>
    </dgm:pt>
    <dgm:pt modelId="{6DFEC313-F03F-4671-93EB-A6FEA7F067AE}" type="pres">
      <dgm:prSet presAssocID="{02735680-690F-4C9E-95B3-1FC98CB2CA99}"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with solid fill"/>
        </a:ext>
      </dgm:extLst>
    </dgm:pt>
    <dgm:pt modelId="{AE47305B-9361-49A9-A233-F091E737CA98}" type="pres">
      <dgm:prSet presAssocID="{02735680-690F-4C9E-95B3-1FC98CB2CA99}" presName="childNode" presStyleLbl="node1" presStyleIdx="2" presStyleCnt="3" custScaleX="105637">
        <dgm:presLayoutVars>
          <dgm:bulletEnabled val="1"/>
        </dgm:presLayoutVars>
      </dgm:prSet>
      <dgm:spPr/>
    </dgm:pt>
    <dgm:pt modelId="{DE48B74F-EB1F-41FD-91C2-BAA33724E48D}" type="pres">
      <dgm:prSet presAssocID="{02735680-690F-4C9E-95B3-1FC98CB2CA99}" presName="parentNode" presStyleLbl="revTx" presStyleIdx="2" presStyleCnt="3">
        <dgm:presLayoutVars>
          <dgm:chMax val="0"/>
          <dgm:bulletEnabled val="1"/>
        </dgm:presLayoutVars>
      </dgm:prSet>
      <dgm:spPr/>
    </dgm:pt>
  </dgm:ptLst>
  <dgm:cxnLst>
    <dgm:cxn modelId="{049A2405-9CBC-451B-BE90-CE2127278CA2}" type="presOf" srcId="{D5B387EF-03C8-4427-BD72-25C1BE78C176}" destId="{1CB6358A-2B78-4B8A-9F88-46C59C121766}" srcOrd="0" destOrd="3" presId="urn:microsoft.com/office/officeart/2005/8/layout/hList2"/>
    <dgm:cxn modelId="{71EA260B-A895-4ED2-9DA9-EE9BEB272556}" srcId="{1CFEF7AF-ADE0-47B1-B9C4-997796D277F0}" destId="{777C31B1-0DEC-444C-8AB3-6738B6CEB55C}" srcOrd="2" destOrd="0" parTransId="{E4B3A8B3-0F64-4AE7-912C-2ACA34848986}" sibTransId="{709F6FA4-40A0-4F68-B915-6DD7E0513FF8}"/>
    <dgm:cxn modelId="{DB5EFB16-3E3C-4137-B35C-3912D850AB57}" type="presOf" srcId="{EE556EE2-8A4E-4C0A-8459-F808D3CB4AAB}" destId="{AE47305B-9361-49A9-A233-F091E737CA98}" srcOrd="0" destOrd="4" presId="urn:microsoft.com/office/officeart/2005/8/layout/hList2"/>
    <dgm:cxn modelId="{366D881C-2DA3-4F51-A3F0-1BE73F7CCE33}" srcId="{3BB44289-F372-4C32-BBFD-F4C523B9C0F7}" destId="{1CFEF7AF-ADE0-47B1-B9C4-997796D277F0}" srcOrd="0" destOrd="0" parTransId="{DDB70AE1-95DE-47BA-827E-3E952EF27173}" sibTransId="{4AC0ED03-B751-493B-9F14-9E06C4A27F70}"/>
    <dgm:cxn modelId="{B5DF1020-9C2F-4E79-9BDB-3FDC168D4C12}" type="presOf" srcId="{379BE812-F736-49D4-9AC4-BAB9CF872061}" destId="{AE47305B-9361-49A9-A233-F091E737CA98}" srcOrd="0" destOrd="1" presId="urn:microsoft.com/office/officeart/2005/8/layout/hList2"/>
    <dgm:cxn modelId="{80B4FB23-B10D-495F-A2BE-07BD16F8DBAE}" type="presOf" srcId="{430BC260-24C7-4BF2-9069-0A661A1C2C55}" destId="{084831E7-CF6E-4163-B83B-35570EA46125}" srcOrd="0" destOrd="0" presId="urn:microsoft.com/office/officeart/2005/8/layout/hList2"/>
    <dgm:cxn modelId="{0B185B27-0023-4F24-8398-507341ADAA9D}" type="presOf" srcId="{C17B243D-9143-40D2-B2FF-1116D23224BE}" destId="{1CB6358A-2B78-4B8A-9F88-46C59C121766}" srcOrd="0" destOrd="1" presId="urn:microsoft.com/office/officeart/2005/8/layout/hList2"/>
    <dgm:cxn modelId="{56EBA82F-589F-47D2-A4E4-465E07888B5E}" srcId="{02735680-690F-4C9E-95B3-1FC98CB2CA99}" destId="{ED78246C-0E78-4552-8627-CE65F4F52EA0}" srcOrd="3" destOrd="0" parTransId="{7CAC60BD-15B4-4F87-8014-FAFDCCBD4F67}" sibTransId="{83C4829F-76C4-4141-BAB2-C1D7540CF315}"/>
    <dgm:cxn modelId="{1BC44240-EA79-41B8-BD3A-A904AF319D36}" srcId="{B8F5ED03-971D-48CB-9826-4105AA080FFE}" destId="{2D4A247A-3B2F-4615-9875-38185370DF96}" srcOrd="0" destOrd="0" parTransId="{199E91CD-57AC-40A3-8D40-0BD9EAA80B45}" sibTransId="{9CF159FB-EEA9-4065-86D2-76A86956360F}"/>
    <dgm:cxn modelId="{E9127E60-4204-4D89-B4C5-EDDE303FC0D3}" srcId="{02735680-690F-4C9E-95B3-1FC98CB2CA99}" destId="{EE556EE2-8A4E-4C0A-8459-F808D3CB4AAB}" srcOrd="4" destOrd="0" parTransId="{E83EBFBD-D266-4954-84A3-600AD64AC228}" sibTransId="{13D7F901-74CF-4391-BD6B-AC6666BD8858}"/>
    <dgm:cxn modelId="{F3781C68-3015-4D09-9999-CFA4C18CEE4E}" srcId="{3BB44289-F372-4C32-BBFD-F4C523B9C0F7}" destId="{B8F5ED03-971D-48CB-9826-4105AA080FFE}" srcOrd="1" destOrd="0" parTransId="{151B3EDD-72C9-487E-AA0E-AC8A6A897858}" sibTransId="{E749094F-B584-4A1B-B532-CF11F824AA95}"/>
    <dgm:cxn modelId="{205BA369-071C-4D22-8EB6-F47715E6C4CF}" type="presOf" srcId="{32518D8E-0674-4320-A018-DC82A8104DC7}" destId="{AE47305B-9361-49A9-A233-F091E737CA98}" srcOrd="0" destOrd="0" presId="urn:microsoft.com/office/officeart/2005/8/layout/hList2"/>
    <dgm:cxn modelId="{A20D716A-C3D0-42EA-8267-C1E96296FBF8}" type="presOf" srcId="{1CFEF7AF-ADE0-47B1-B9C4-997796D277F0}" destId="{D26C408F-5BAE-47E2-86DD-81259B6444E6}" srcOrd="0" destOrd="0" presId="urn:microsoft.com/office/officeart/2005/8/layout/hList2"/>
    <dgm:cxn modelId="{B86D616B-EB49-4DFD-8ABE-75DB8FCC8B0D}" srcId="{1CFEF7AF-ADE0-47B1-B9C4-997796D277F0}" destId="{8D6E8FAE-389A-4EE2-A8CC-5EC6685E957A}" srcOrd="3" destOrd="0" parTransId="{22131E5B-8C51-427F-89C0-10A2D3D9AF95}" sibTransId="{926EA801-B34B-4EF8-8817-1D4742566B1A}"/>
    <dgm:cxn modelId="{A413B06C-CD21-4B43-9F35-E2070EFF16FE}" type="presOf" srcId="{777C31B1-0DEC-444C-8AB3-6738B6CEB55C}" destId="{084831E7-CF6E-4163-B83B-35570EA46125}" srcOrd="0" destOrd="2" presId="urn:microsoft.com/office/officeart/2005/8/layout/hList2"/>
    <dgm:cxn modelId="{D9D1156F-A240-4675-9288-D153F5679531}" srcId="{B8F5ED03-971D-48CB-9826-4105AA080FFE}" destId="{D5B387EF-03C8-4427-BD72-25C1BE78C176}" srcOrd="3" destOrd="0" parTransId="{D4521E81-A88D-463A-A82D-C286E523C5B5}" sibTransId="{197C81EE-99D7-4E92-9A0B-9D2BFC518AFD}"/>
    <dgm:cxn modelId="{C7CDAE52-629F-41D1-9BA6-FBA4CF41D626}" srcId="{B8F5ED03-971D-48CB-9826-4105AA080FFE}" destId="{11233C43-FCF7-47D6-8911-6F3EF68E91BC}" srcOrd="2" destOrd="0" parTransId="{D9AD979B-39E8-4A93-8B67-0BD9F04EBA1F}" sibTransId="{2F828C36-54C8-4A42-93F7-5921CCB021D6}"/>
    <dgm:cxn modelId="{4705CC74-6201-4D5F-8EF2-C4AF8A1A8145}" type="presOf" srcId="{ED78246C-0E78-4552-8627-CE65F4F52EA0}" destId="{AE47305B-9361-49A9-A233-F091E737CA98}" srcOrd="0" destOrd="3" presId="urn:microsoft.com/office/officeart/2005/8/layout/hList2"/>
    <dgm:cxn modelId="{E4726D76-AF9E-4FDE-B362-14E33B133B80}" type="presOf" srcId="{02735680-690F-4C9E-95B3-1FC98CB2CA99}" destId="{DE48B74F-EB1F-41FD-91C2-BAA33724E48D}" srcOrd="0" destOrd="0" presId="urn:microsoft.com/office/officeart/2005/8/layout/hList2"/>
    <dgm:cxn modelId="{5C1DC577-B114-4B6C-9866-F0A16E666528}" srcId="{1CFEF7AF-ADE0-47B1-B9C4-997796D277F0}" destId="{97DC3C6F-545F-485B-B68A-F2C1561EA4D8}" srcOrd="1" destOrd="0" parTransId="{255B127F-587E-4151-BA80-746BF86A83DF}" sibTransId="{45BC0BAA-F1A3-43B3-877C-2286D1DFBA80}"/>
    <dgm:cxn modelId="{929C6B8C-A90E-41B6-BAC0-21E223292CD3}" type="presOf" srcId="{11233C43-FCF7-47D6-8911-6F3EF68E91BC}" destId="{1CB6358A-2B78-4B8A-9F88-46C59C121766}" srcOrd="0" destOrd="2" presId="urn:microsoft.com/office/officeart/2005/8/layout/hList2"/>
    <dgm:cxn modelId="{009ECBA8-5CDB-4C18-8919-2332333AA256}" type="presOf" srcId="{8D6E8FAE-389A-4EE2-A8CC-5EC6685E957A}" destId="{084831E7-CF6E-4163-B83B-35570EA46125}" srcOrd="0" destOrd="3" presId="urn:microsoft.com/office/officeart/2005/8/layout/hList2"/>
    <dgm:cxn modelId="{929C7AB2-A0A0-43D5-A3A1-E3DEAFF6A7E3}" type="presOf" srcId="{B8F5ED03-971D-48CB-9826-4105AA080FFE}" destId="{D0853733-DF43-4346-9ED1-1D21F98785A5}" srcOrd="0" destOrd="0" presId="urn:microsoft.com/office/officeart/2005/8/layout/hList2"/>
    <dgm:cxn modelId="{C12131B7-7873-46EA-83C0-74D63F627EEB}" type="presOf" srcId="{97DC3C6F-545F-485B-B68A-F2C1561EA4D8}" destId="{084831E7-CF6E-4163-B83B-35570EA46125}" srcOrd="0" destOrd="1" presId="urn:microsoft.com/office/officeart/2005/8/layout/hList2"/>
    <dgm:cxn modelId="{E83D38C3-C841-4799-8562-B71FCAEAF27D}" srcId="{02735680-690F-4C9E-95B3-1FC98CB2CA99}" destId="{379BE812-F736-49D4-9AC4-BAB9CF872061}" srcOrd="1" destOrd="0" parTransId="{62AEA1E5-E22F-440B-A1D8-2760FC48D066}" sibTransId="{6C360031-D81F-4E10-8BC5-F8E3ACD3A158}"/>
    <dgm:cxn modelId="{2365D1C3-AAA9-472F-A9B9-67726DCA3685}" type="presOf" srcId="{3BB44289-F372-4C32-BBFD-F4C523B9C0F7}" destId="{105A71C6-66F6-4D76-9CA1-AEA41069B13F}" srcOrd="0" destOrd="0" presId="urn:microsoft.com/office/officeart/2005/8/layout/hList2"/>
    <dgm:cxn modelId="{7358FBD7-8228-4EB5-A49F-14A805B7B8B6}" srcId="{02735680-690F-4C9E-95B3-1FC98CB2CA99}" destId="{ADC47228-29EC-43E2-8197-004AAA8FFC3A}" srcOrd="2" destOrd="0" parTransId="{0C3A501A-9F83-4B60-8FBA-F5262B92AE77}" sibTransId="{842C383D-0F76-4C15-B2A9-DFB02218315D}"/>
    <dgm:cxn modelId="{E65850DB-8723-416C-A325-0FFCB7BD4A3C}" srcId="{B8F5ED03-971D-48CB-9826-4105AA080FFE}" destId="{C17B243D-9143-40D2-B2FF-1116D23224BE}" srcOrd="1" destOrd="0" parTransId="{09BC0350-2F91-46CF-A7D4-7BBA5EA40CE0}" sibTransId="{3761250B-D2E6-4CA6-A74A-BE9AEA2A3542}"/>
    <dgm:cxn modelId="{7B59A4DD-44E0-4C0D-8C60-405CBBF250EF}" srcId="{1CFEF7AF-ADE0-47B1-B9C4-997796D277F0}" destId="{430BC260-24C7-4BF2-9069-0A661A1C2C55}" srcOrd="0" destOrd="0" parTransId="{26416A07-9A80-43FB-A037-01AD53B495C0}" sibTransId="{5A8733D9-9550-40A3-9B79-5ABD100E7BFB}"/>
    <dgm:cxn modelId="{C6EE7DE3-1465-4198-8BFF-5856D3CD34A8}" srcId="{02735680-690F-4C9E-95B3-1FC98CB2CA99}" destId="{32518D8E-0674-4320-A018-DC82A8104DC7}" srcOrd="0" destOrd="0" parTransId="{28CBC066-93D1-42A4-93FB-71DB5D6CAE53}" sibTransId="{B7437F2B-D88D-4936-88AD-B170390FCEB4}"/>
    <dgm:cxn modelId="{59EB4BEA-D05B-42A2-BCE9-1C554ECBF502}" srcId="{3BB44289-F372-4C32-BBFD-F4C523B9C0F7}" destId="{02735680-690F-4C9E-95B3-1FC98CB2CA99}" srcOrd="2" destOrd="0" parTransId="{9A7F446B-C5CD-4D6D-8B4C-F90119A90032}" sibTransId="{5ADAED65-CCEF-4F48-8D6A-A5ABA2C2930A}"/>
    <dgm:cxn modelId="{C4EE6CEC-8365-4CEE-828E-A8981F779CDF}" type="presOf" srcId="{2D4A247A-3B2F-4615-9875-38185370DF96}" destId="{1CB6358A-2B78-4B8A-9F88-46C59C121766}" srcOrd="0" destOrd="0" presId="urn:microsoft.com/office/officeart/2005/8/layout/hList2"/>
    <dgm:cxn modelId="{25F76AF9-8C34-41E9-9918-3177405E0599}" type="presOf" srcId="{ADC47228-29EC-43E2-8197-004AAA8FFC3A}" destId="{AE47305B-9361-49A9-A233-F091E737CA98}" srcOrd="0" destOrd="2" presId="urn:microsoft.com/office/officeart/2005/8/layout/hList2"/>
    <dgm:cxn modelId="{4EE608AD-2F5A-40B1-AE85-3B4C6E803B5F}" type="presParOf" srcId="{105A71C6-66F6-4D76-9CA1-AEA41069B13F}" destId="{6BA7AD7A-FD17-464F-8807-A9B6693B46CC}" srcOrd="0" destOrd="0" presId="urn:microsoft.com/office/officeart/2005/8/layout/hList2"/>
    <dgm:cxn modelId="{CA78FFDA-1E12-4D7D-936B-341A0492C82F}" type="presParOf" srcId="{6BA7AD7A-FD17-464F-8807-A9B6693B46CC}" destId="{F57F1015-15D5-4774-9375-6E848F0264EF}" srcOrd="0" destOrd="0" presId="urn:microsoft.com/office/officeart/2005/8/layout/hList2"/>
    <dgm:cxn modelId="{8FC50E52-B7B4-479F-9CAA-9E3CA4003215}" type="presParOf" srcId="{6BA7AD7A-FD17-464F-8807-A9B6693B46CC}" destId="{084831E7-CF6E-4163-B83B-35570EA46125}" srcOrd="1" destOrd="0" presId="urn:microsoft.com/office/officeart/2005/8/layout/hList2"/>
    <dgm:cxn modelId="{A5FFF03A-3F01-4865-97D5-C2A28D82D236}" type="presParOf" srcId="{6BA7AD7A-FD17-464F-8807-A9B6693B46CC}" destId="{D26C408F-5BAE-47E2-86DD-81259B6444E6}" srcOrd="2" destOrd="0" presId="urn:microsoft.com/office/officeart/2005/8/layout/hList2"/>
    <dgm:cxn modelId="{FE085CCA-268A-41B2-BFC5-0EA9C31A2BA8}" type="presParOf" srcId="{105A71C6-66F6-4D76-9CA1-AEA41069B13F}" destId="{5E09731A-1640-42DF-9BBC-D06524443DBA}" srcOrd="1" destOrd="0" presId="urn:microsoft.com/office/officeart/2005/8/layout/hList2"/>
    <dgm:cxn modelId="{43A9D9CF-A6CC-41EF-864D-49CD83F22F02}" type="presParOf" srcId="{105A71C6-66F6-4D76-9CA1-AEA41069B13F}" destId="{D0BD88B6-B16C-4B9B-88C1-23E06A2F9FDB}" srcOrd="2" destOrd="0" presId="urn:microsoft.com/office/officeart/2005/8/layout/hList2"/>
    <dgm:cxn modelId="{8A37DA8A-285E-444B-B0CD-DA9F3A6883DC}" type="presParOf" srcId="{D0BD88B6-B16C-4B9B-88C1-23E06A2F9FDB}" destId="{1B8D89DC-3C7C-452F-8A31-8C1460CC64E6}" srcOrd="0" destOrd="0" presId="urn:microsoft.com/office/officeart/2005/8/layout/hList2"/>
    <dgm:cxn modelId="{204D3491-2BC8-479A-BC1A-856C4F99B3F8}" type="presParOf" srcId="{D0BD88B6-B16C-4B9B-88C1-23E06A2F9FDB}" destId="{1CB6358A-2B78-4B8A-9F88-46C59C121766}" srcOrd="1" destOrd="0" presId="urn:microsoft.com/office/officeart/2005/8/layout/hList2"/>
    <dgm:cxn modelId="{8C99F024-6665-4765-BCDD-70515D120F40}" type="presParOf" srcId="{D0BD88B6-B16C-4B9B-88C1-23E06A2F9FDB}" destId="{D0853733-DF43-4346-9ED1-1D21F98785A5}" srcOrd="2" destOrd="0" presId="urn:microsoft.com/office/officeart/2005/8/layout/hList2"/>
    <dgm:cxn modelId="{56FAB1A9-A3F1-4DCC-A77E-FB30E26F2718}" type="presParOf" srcId="{105A71C6-66F6-4D76-9CA1-AEA41069B13F}" destId="{859F437A-AE8E-4C3F-8CED-E48E956898B2}" srcOrd="3" destOrd="0" presId="urn:microsoft.com/office/officeart/2005/8/layout/hList2"/>
    <dgm:cxn modelId="{A23C1663-3406-4F01-A86E-51F64F22B1D8}" type="presParOf" srcId="{105A71C6-66F6-4D76-9CA1-AEA41069B13F}" destId="{191356DB-5F39-4331-8F51-2FC103027B2C}" srcOrd="4" destOrd="0" presId="urn:microsoft.com/office/officeart/2005/8/layout/hList2"/>
    <dgm:cxn modelId="{DDE974CB-0C91-4D7B-B8EB-3AFBB95A3D5B}" type="presParOf" srcId="{191356DB-5F39-4331-8F51-2FC103027B2C}" destId="{6DFEC313-F03F-4671-93EB-A6FEA7F067AE}" srcOrd="0" destOrd="0" presId="urn:microsoft.com/office/officeart/2005/8/layout/hList2"/>
    <dgm:cxn modelId="{3A2D298F-4928-48EF-8484-CE557BCB737D}" type="presParOf" srcId="{191356DB-5F39-4331-8F51-2FC103027B2C}" destId="{AE47305B-9361-49A9-A233-F091E737CA98}" srcOrd="1" destOrd="0" presId="urn:microsoft.com/office/officeart/2005/8/layout/hList2"/>
    <dgm:cxn modelId="{C9E6FC0F-6402-40B4-B023-5EE7FF637BA9}" type="presParOf" srcId="{191356DB-5F39-4331-8F51-2FC103027B2C}" destId="{DE48B74F-EB1F-41FD-91C2-BAA33724E48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80F6C-CB04-431D-B976-C7C3212B1A23}">
      <dsp:nvSpPr>
        <dsp:cNvPr id="0" name=""/>
        <dsp:cNvSpPr/>
      </dsp:nvSpPr>
      <dsp:spPr>
        <a:xfrm>
          <a:off x="0" y="663"/>
          <a:ext cx="7796001"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6C716-867B-4DC5-8543-098749B13F88}">
      <dsp:nvSpPr>
        <dsp:cNvPr id="0" name=""/>
        <dsp:cNvSpPr/>
      </dsp:nvSpPr>
      <dsp:spPr>
        <a:xfrm>
          <a:off x="0" y="663"/>
          <a:ext cx="2339480" cy="135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i="0" kern="1200" dirty="0">
              <a:solidFill>
                <a:srgbClr val="620920"/>
              </a:solidFill>
              <a:latin typeface="Arno Pro Display" panose="02020502050506020403" pitchFamily="18" charset="0"/>
            </a:rPr>
            <a:t>Europa Capital ESG Policies and Documents Navigation</a:t>
          </a:r>
          <a:endParaRPr lang="en-GB" sz="1800" kern="1200" dirty="0"/>
        </a:p>
      </dsp:txBody>
      <dsp:txXfrm>
        <a:off x="0" y="663"/>
        <a:ext cx="2339480" cy="1357303"/>
      </dsp:txXfrm>
    </dsp:sp>
    <dsp:sp modelId="{9F1F29C5-D04B-458A-B526-F2A86C67138E}">
      <dsp:nvSpPr>
        <dsp:cNvPr id="0" name=""/>
        <dsp:cNvSpPr/>
      </dsp:nvSpPr>
      <dsp:spPr>
        <a:xfrm>
          <a:off x="2441688" y="13454"/>
          <a:ext cx="5348901" cy="25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ESG Mission Statement</a:t>
          </a:r>
        </a:p>
      </dsp:txBody>
      <dsp:txXfrm>
        <a:off x="2441688" y="13454"/>
        <a:ext cx="5348901" cy="255819"/>
      </dsp:txXfrm>
    </dsp:sp>
    <dsp:sp modelId="{D92A4433-0200-4F86-BAFC-3508456AF3E7}">
      <dsp:nvSpPr>
        <dsp:cNvPr id="0" name=""/>
        <dsp:cNvSpPr/>
      </dsp:nvSpPr>
      <dsp:spPr>
        <a:xfrm>
          <a:off x="2339480" y="269274"/>
          <a:ext cx="545111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F38D9-274F-407F-BF69-6AAB78D76047}">
      <dsp:nvSpPr>
        <dsp:cNvPr id="0" name=""/>
        <dsp:cNvSpPr/>
      </dsp:nvSpPr>
      <dsp:spPr>
        <a:xfrm>
          <a:off x="2441688" y="282065"/>
          <a:ext cx="5348901" cy="25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Clr>
              <a:srgbClr val="620920"/>
            </a:buClr>
            <a:buFont typeface="Wingdings" panose="05000000000000000000" pitchFamily="2" charset="2"/>
            <a:buNone/>
          </a:pPr>
          <a:r>
            <a:rPr lang="en-GB" sz="1300" u="heavy" kern="1200" baseline="0" dirty="0">
              <a:uFill>
                <a:solidFill>
                  <a:srgbClr val="620920"/>
                </a:solidFill>
              </a:uFill>
              <a:latin typeface="Times New Roman" panose="02020603050405020304" pitchFamily="18" charset="0"/>
              <a:cs typeface="Times New Roman" panose="02020603050405020304" pitchFamily="18" charset="0"/>
            </a:rPr>
            <a:t>&gt;</a:t>
          </a:r>
          <a:r>
            <a:rPr lang="en-GB" sz="1300" u="heavy" kern="1200" baseline="0" dirty="0">
              <a:uFill>
                <a:solidFill>
                  <a:srgbClr val="620920"/>
                </a:solidFill>
              </a:uFill>
            </a:rPr>
            <a:t> Europa Capital Corporate EMS</a:t>
          </a:r>
        </a:p>
      </dsp:txBody>
      <dsp:txXfrm>
        <a:off x="2441688" y="282065"/>
        <a:ext cx="5348901" cy="255819"/>
      </dsp:txXfrm>
    </dsp:sp>
    <dsp:sp modelId="{88CCCFF7-D5DC-40C5-89F5-95CB319595F2}">
      <dsp:nvSpPr>
        <dsp:cNvPr id="0" name=""/>
        <dsp:cNvSpPr/>
      </dsp:nvSpPr>
      <dsp:spPr>
        <a:xfrm>
          <a:off x="2339480" y="537885"/>
          <a:ext cx="545111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9116A3-71CE-4E80-AE37-33438024A46E}">
      <dsp:nvSpPr>
        <dsp:cNvPr id="0" name=""/>
        <dsp:cNvSpPr/>
      </dsp:nvSpPr>
      <dsp:spPr>
        <a:xfrm>
          <a:off x="2441688" y="550676"/>
          <a:ext cx="5348901" cy="25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Responsible Property Management Procedures</a:t>
          </a:r>
        </a:p>
      </dsp:txBody>
      <dsp:txXfrm>
        <a:off x="2441688" y="550676"/>
        <a:ext cx="5348901" cy="255819"/>
      </dsp:txXfrm>
    </dsp:sp>
    <dsp:sp modelId="{E1BE5EEB-A6E6-4A19-B88B-307C57573563}">
      <dsp:nvSpPr>
        <dsp:cNvPr id="0" name=""/>
        <dsp:cNvSpPr/>
      </dsp:nvSpPr>
      <dsp:spPr>
        <a:xfrm>
          <a:off x="2339480" y="806495"/>
          <a:ext cx="545111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F476F-A1E0-4893-AD26-C6B02381E8E9}">
      <dsp:nvSpPr>
        <dsp:cNvPr id="0" name=""/>
        <dsp:cNvSpPr/>
      </dsp:nvSpPr>
      <dsp:spPr>
        <a:xfrm>
          <a:off x="2441688" y="819286"/>
          <a:ext cx="5348901" cy="25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Modern Slavery Policy</a:t>
          </a:r>
        </a:p>
      </dsp:txBody>
      <dsp:txXfrm>
        <a:off x="2441688" y="819286"/>
        <a:ext cx="5348901" cy="255819"/>
      </dsp:txXfrm>
    </dsp:sp>
    <dsp:sp modelId="{A170D500-5B6B-4F88-807F-1F8B81FFCF39}">
      <dsp:nvSpPr>
        <dsp:cNvPr id="0" name=""/>
        <dsp:cNvSpPr/>
      </dsp:nvSpPr>
      <dsp:spPr>
        <a:xfrm>
          <a:off x="2339480" y="1075106"/>
          <a:ext cx="545111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1317A7-8C66-44E0-B1AB-EB24D35E2F9B}">
      <dsp:nvSpPr>
        <dsp:cNvPr id="0" name=""/>
        <dsp:cNvSpPr/>
      </dsp:nvSpPr>
      <dsp:spPr>
        <a:xfrm>
          <a:off x="2441688" y="1087897"/>
          <a:ext cx="5348901" cy="25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Construction and Major Projects Sustainability Guide </a:t>
          </a:r>
        </a:p>
      </dsp:txBody>
      <dsp:txXfrm>
        <a:off x="2441688" y="1087897"/>
        <a:ext cx="5348901" cy="255819"/>
      </dsp:txXfrm>
    </dsp:sp>
    <dsp:sp modelId="{52F362CC-4C39-4A07-9C49-F9CB1D921133}">
      <dsp:nvSpPr>
        <dsp:cNvPr id="0" name=""/>
        <dsp:cNvSpPr/>
      </dsp:nvSpPr>
      <dsp:spPr>
        <a:xfrm>
          <a:off x="2339480" y="1343717"/>
          <a:ext cx="545111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D2CF7-8B21-4C9A-A0BB-DF360242FE38}">
      <dsp:nvSpPr>
        <dsp:cNvPr id="0" name=""/>
        <dsp:cNvSpPr/>
      </dsp:nvSpPr>
      <dsp:spPr>
        <a:xfrm>
          <a:off x="3775309" y="2375481"/>
          <a:ext cx="2623266" cy="1113378"/>
        </a:xfrm>
        <a:prstGeom prst="roundRect">
          <a:avLst>
            <a:gd name="adj" fmla="val 10000"/>
          </a:avLst>
        </a:prstGeom>
        <a:solidFill>
          <a:schemeClr val="tx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Progression of improvement programmes</a:t>
          </a:r>
        </a:p>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Minimum standards implemented</a:t>
          </a:r>
        </a:p>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Training and communication</a:t>
          </a:r>
        </a:p>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Record keeping </a:t>
          </a:r>
        </a:p>
        <a:p>
          <a:pPr marL="57150" lvl="1" indent="-57150" algn="l" defTabSz="400050">
            <a:lnSpc>
              <a:spcPct val="90000"/>
            </a:lnSpc>
            <a:spcBef>
              <a:spcPct val="0"/>
            </a:spcBef>
            <a:spcAft>
              <a:spcPct val="15000"/>
            </a:spcAft>
            <a:buChar char="•"/>
          </a:pPr>
          <a:endParaRPr lang="en-GB" sz="900" kern="1200" dirty="0"/>
        </a:p>
      </dsp:txBody>
      <dsp:txXfrm>
        <a:off x="4586746" y="2678282"/>
        <a:ext cx="1787372" cy="786119"/>
      </dsp:txXfrm>
    </dsp:sp>
    <dsp:sp modelId="{02624D1E-D55A-4687-88D0-BA7D9A4584EA}">
      <dsp:nvSpPr>
        <dsp:cNvPr id="0" name=""/>
        <dsp:cNvSpPr/>
      </dsp:nvSpPr>
      <dsp:spPr>
        <a:xfrm>
          <a:off x="202815" y="2375481"/>
          <a:ext cx="2538909" cy="1113378"/>
        </a:xfrm>
        <a:prstGeom prst="roundRect">
          <a:avLst>
            <a:gd name="adj" fmla="val 10000"/>
          </a:avLst>
        </a:prstGeom>
        <a:solidFill>
          <a:schemeClr val="tx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100000"/>
            </a:lnSpc>
            <a:spcBef>
              <a:spcPct val="0"/>
            </a:spcBef>
            <a:spcAft>
              <a:spcPct val="15000"/>
            </a:spcAft>
            <a:buChar char="•"/>
          </a:pPr>
          <a:r>
            <a:rPr lang="en-GB" sz="1000" b="0" i="0" kern="1200" dirty="0">
              <a:solidFill>
                <a:schemeClr val="bg1"/>
              </a:solidFill>
              <a:latin typeface="+mn-lt"/>
              <a:cs typeface="Arial" panose="020B0604020202020204" pitchFamily="34" charset="0"/>
            </a:rPr>
            <a:t>Performance monitored at asset, fund and corporate level</a:t>
          </a:r>
        </a:p>
        <a:p>
          <a:pPr marL="57150" lvl="1" indent="-57150" algn="l" defTabSz="444500">
            <a:lnSpc>
              <a:spcPct val="100000"/>
            </a:lnSpc>
            <a:spcBef>
              <a:spcPct val="0"/>
            </a:spcBef>
            <a:spcAft>
              <a:spcPct val="15000"/>
            </a:spcAft>
            <a:buChar char="•"/>
          </a:pPr>
          <a:r>
            <a:rPr lang="en-GB" sz="1000" b="0" i="0" kern="1200" dirty="0">
              <a:solidFill>
                <a:schemeClr val="bg1"/>
              </a:solidFill>
              <a:latin typeface="+mn-lt"/>
              <a:cs typeface="Arial" panose="020B0604020202020204" pitchFamily="34" charset="0"/>
            </a:rPr>
            <a:t>Non-conformance </a:t>
          </a:r>
        </a:p>
        <a:p>
          <a:pPr marL="57150" lvl="1" indent="-57150" algn="l" defTabSz="444500">
            <a:lnSpc>
              <a:spcPct val="100000"/>
            </a:lnSpc>
            <a:spcBef>
              <a:spcPct val="0"/>
            </a:spcBef>
            <a:spcAft>
              <a:spcPct val="15000"/>
            </a:spcAft>
            <a:buChar char="•"/>
          </a:pPr>
          <a:r>
            <a:rPr lang="en-GB" sz="1000" b="0" i="0" kern="1200" dirty="0">
              <a:solidFill>
                <a:schemeClr val="bg1"/>
              </a:solidFill>
              <a:latin typeface="+mn-lt"/>
              <a:cs typeface="Arial" panose="020B0604020202020204" pitchFamily="34" charset="0"/>
            </a:rPr>
            <a:t>Audit and review</a:t>
          </a:r>
        </a:p>
        <a:p>
          <a:pPr marL="57150" lvl="1" indent="-57150" algn="l" defTabSz="400050">
            <a:lnSpc>
              <a:spcPct val="100000"/>
            </a:lnSpc>
            <a:spcBef>
              <a:spcPct val="0"/>
            </a:spcBef>
            <a:spcAft>
              <a:spcPct val="15000"/>
            </a:spcAft>
            <a:buChar char="•"/>
          </a:pPr>
          <a:endParaRPr lang="en-GB" sz="900" kern="1200" dirty="0"/>
        </a:p>
      </dsp:txBody>
      <dsp:txXfrm>
        <a:off x="227272" y="2678282"/>
        <a:ext cx="1728322" cy="786119"/>
      </dsp:txXfrm>
    </dsp:sp>
    <dsp:sp modelId="{9F44EF7F-74D5-4663-A3D0-2035EE4BE7B6}">
      <dsp:nvSpPr>
        <dsp:cNvPr id="0" name=""/>
        <dsp:cNvSpPr/>
      </dsp:nvSpPr>
      <dsp:spPr>
        <a:xfrm>
          <a:off x="3821905" y="18381"/>
          <a:ext cx="2583700" cy="1138852"/>
        </a:xfrm>
        <a:prstGeom prst="roundRect">
          <a:avLst>
            <a:gd name="adj" fmla="val 10000"/>
          </a:avLst>
        </a:prstGeom>
        <a:solidFill>
          <a:schemeClr val="tx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Compliance obligations</a:t>
          </a:r>
        </a:p>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Risks and opportunities</a:t>
          </a:r>
        </a:p>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Objectives and targets</a:t>
          </a:r>
        </a:p>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Asset and corporate level improvement plans</a:t>
          </a:r>
        </a:p>
      </dsp:txBody>
      <dsp:txXfrm>
        <a:off x="4622032" y="43398"/>
        <a:ext cx="1758556" cy="804105"/>
      </dsp:txXfrm>
    </dsp:sp>
    <dsp:sp modelId="{B86975E5-81AF-441C-AEE5-D071A5F741DB}">
      <dsp:nvSpPr>
        <dsp:cNvPr id="0" name=""/>
        <dsp:cNvSpPr/>
      </dsp:nvSpPr>
      <dsp:spPr>
        <a:xfrm>
          <a:off x="323112" y="0"/>
          <a:ext cx="2538909" cy="1113378"/>
        </a:xfrm>
        <a:prstGeom prst="roundRect">
          <a:avLst>
            <a:gd name="adj" fmla="val 10000"/>
          </a:avLst>
        </a:prstGeom>
        <a:solidFill>
          <a:schemeClr val="tx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0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Progress reviewed through existing structures </a:t>
          </a:r>
        </a:p>
        <a:p>
          <a:pPr marL="57150" lvl="1" indent="-57150" algn="l" defTabSz="444500">
            <a:lnSpc>
              <a:spcPct val="90000"/>
            </a:lnSpc>
            <a:spcBef>
              <a:spcPct val="0"/>
            </a:spcBef>
            <a:spcAft>
              <a:spcPct val="15000"/>
            </a:spcAft>
            <a:buChar char="•"/>
          </a:pPr>
          <a:r>
            <a:rPr lang="en-GB" sz="1000" b="0" i="0" kern="1200" dirty="0">
              <a:solidFill>
                <a:schemeClr val="bg1"/>
              </a:solidFill>
              <a:latin typeface="+mn-lt"/>
              <a:cs typeface="Arial" panose="020B0604020202020204" pitchFamily="34" charset="0"/>
            </a:rPr>
            <a:t> The Investment Committee to oversee</a:t>
          </a:r>
        </a:p>
      </dsp:txBody>
      <dsp:txXfrm>
        <a:off x="347569" y="24457"/>
        <a:ext cx="1728322" cy="786119"/>
      </dsp:txXfrm>
    </dsp:sp>
    <dsp:sp modelId="{1772B04E-48AB-4914-8A61-AF2967AC0FFA}">
      <dsp:nvSpPr>
        <dsp:cNvPr id="0" name=""/>
        <dsp:cNvSpPr/>
      </dsp:nvSpPr>
      <dsp:spPr>
        <a:xfrm>
          <a:off x="1568863" y="94886"/>
          <a:ext cx="1506539" cy="1506539"/>
        </a:xfrm>
        <a:prstGeom prst="pieWedg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0" i="0" kern="1200" dirty="0">
              <a:latin typeface="+mn-lt"/>
              <a:cs typeface="Arial" panose="020B0604020202020204" pitchFamily="34" charset="0"/>
            </a:rPr>
            <a:t>Improvement</a:t>
          </a:r>
          <a:endParaRPr lang="en-GB" sz="800" b="1" i="0" kern="1200" dirty="0">
            <a:latin typeface="Arial" panose="020B0604020202020204" pitchFamily="34" charset="0"/>
            <a:cs typeface="Arial" panose="020B0604020202020204" pitchFamily="34" charset="0"/>
          </a:endParaRPr>
        </a:p>
      </dsp:txBody>
      <dsp:txXfrm>
        <a:off x="2010118" y="536141"/>
        <a:ext cx="1065284" cy="1065284"/>
      </dsp:txXfrm>
    </dsp:sp>
    <dsp:sp modelId="{42B8799C-A059-4F1A-93D2-919884544FD7}">
      <dsp:nvSpPr>
        <dsp:cNvPr id="0" name=""/>
        <dsp:cNvSpPr/>
      </dsp:nvSpPr>
      <dsp:spPr>
        <a:xfrm rot="5400000">
          <a:off x="3397793" y="93960"/>
          <a:ext cx="1483775" cy="1499986"/>
        </a:xfrm>
        <a:prstGeom prst="pieWedg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0" i="0" kern="1200" dirty="0">
              <a:latin typeface="+mn-lt"/>
              <a:cs typeface="Arial" panose="020B0604020202020204" pitchFamily="34" charset="0"/>
            </a:rPr>
            <a:t>Planning</a:t>
          </a:r>
          <a:endParaRPr lang="en-GB" sz="800" b="0" i="0" kern="1200" dirty="0">
            <a:latin typeface="+mn-lt"/>
            <a:cs typeface="Arial" panose="020B0604020202020204" pitchFamily="34" charset="0"/>
          </a:endParaRPr>
        </a:p>
      </dsp:txBody>
      <dsp:txXfrm rot="-5400000">
        <a:off x="3389688" y="536653"/>
        <a:ext cx="1060650" cy="1049187"/>
      </dsp:txXfrm>
    </dsp:sp>
    <dsp:sp modelId="{744A7D28-C1F5-48AA-ABE3-B9F8C5E5A52C}">
      <dsp:nvSpPr>
        <dsp:cNvPr id="0" name=""/>
        <dsp:cNvSpPr/>
      </dsp:nvSpPr>
      <dsp:spPr>
        <a:xfrm rot="10800000">
          <a:off x="3379723" y="1861996"/>
          <a:ext cx="1506539" cy="1506539"/>
        </a:xfrm>
        <a:prstGeom prst="pieWedg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0" tIns="78232" rIns="0" bIns="78232" numCol="1" spcCol="1270" anchor="ctr" anchorCtr="0">
          <a:noAutofit/>
        </a:bodyPr>
        <a:lstStyle/>
        <a:p>
          <a:pPr marL="0" lvl="0" indent="0" algn="ctr" defTabSz="488950">
            <a:lnSpc>
              <a:spcPct val="90000"/>
            </a:lnSpc>
            <a:spcBef>
              <a:spcPct val="0"/>
            </a:spcBef>
            <a:spcAft>
              <a:spcPct val="35000"/>
            </a:spcAft>
            <a:buNone/>
          </a:pPr>
          <a:r>
            <a:rPr lang="en-GB" sz="1100" b="0" i="0" kern="1200" dirty="0">
              <a:latin typeface="+mn-lt"/>
              <a:cs typeface="Arial" panose="020B0604020202020204" pitchFamily="34" charset="0"/>
            </a:rPr>
            <a:t>Support &amp; Operation</a:t>
          </a:r>
          <a:endParaRPr lang="en-GB" sz="1100" b="1" i="0" kern="1200" dirty="0">
            <a:latin typeface="Arial" panose="020B0604020202020204" pitchFamily="34" charset="0"/>
            <a:cs typeface="Arial" panose="020B0604020202020204" pitchFamily="34" charset="0"/>
          </a:endParaRPr>
        </a:p>
      </dsp:txBody>
      <dsp:txXfrm rot="10800000">
        <a:off x="3379723" y="1861996"/>
        <a:ext cx="1065284" cy="1065284"/>
      </dsp:txXfrm>
    </dsp:sp>
    <dsp:sp modelId="{B4688325-16D1-4E95-AED3-5A6D8CE941D5}">
      <dsp:nvSpPr>
        <dsp:cNvPr id="0" name=""/>
        <dsp:cNvSpPr/>
      </dsp:nvSpPr>
      <dsp:spPr>
        <a:xfrm rot="16200000">
          <a:off x="1590753" y="1868279"/>
          <a:ext cx="1506539" cy="1506539"/>
        </a:xfrm>
        <a:prstGeom prst="pieWedg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0" i="0" kern="1200" dirty="0">
              <a:latin typeface="+mn-lt"/>
              <a:cs typeface="Arial" panose="020B0604020202020204" pitchFamily="34" charset="0"/>
            </a:rPr>
            <a:t>Performance Evaluation</a:t>
          </a:r>
          <a:endParaRPr lang="en-GB" sz="800" b="1" i="0" kern="1200" dirty="0">
            <a:latin typeface="Arial" panose="020B0604020202020204" pitchFamily="34" charset="0"/>
            <a:cs typeface="Arial" panose="020B0604020202020204" pitchFamily="34" charset="0"/>
          </a:endParaRPr>
        </a:p>
      </dsp:txBody>
      <dsp:txXfrm rot="5400000">
        <a:off x="2032008" y="1868279"/>
        <a:ext cx="1065284" cy="1065284"/>
      </dsp:txXfrm>
    </dsp:sp>
    <dsp:sp modelId="{B482743E-8720-48CF-80CE-7131E91FAB0C}">
      <dsp:nvSpPr>
        <dsp:cNvPr id="0" name=""/>
        <dsp:cNvSpPr/>
      </dsp:nvSpPr>
      <dsp:spPr>
        <a:xfrm>
          <a:off x="2942724" y="1429699"/>
          <a:ext cx="520156" cy="452309"/>
        </a:xfrm>
        <a:prstGeom prst="circularArrow">
          <a:avLst/>
        </a:prstGeom>
        <a:solidFill>
          <a:schemeClr val="tx2">
            <a:lumMod val="75000"/>
          </a:schemeClr>
        </a:solidFill>
        <a:ln>
          <a:solidFill>
            <a:schemeClr val="tx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F2B7ABA2-8811-49BE-9970-A174B93D0ADB}">
      <dsp:nvSpPr>
        <dsp:cNvPr id="0" name=""/>
        <dsp:cNvSpPr/>
      </dsp:nvSpPr>
      <dsp:spPr>
        <a:xfrm rot="10800000">
          <a:off x="2942724" y="1603665"/>
          <a:ext cx="520156" cy="452309"/>
        </a:xfrm>
        <a:prstGeom prst="circularArrow">
          <a:avLst/>
        </a:prstGeom>
        <a:solidFill>
          <a:schemeClr val="tx2">
            <a:lumMod val="75000"/>
          </a:schemeClr>
        </a:solidFill>
        <a:ln>
          <a:solidFill>
            <a:schemeClr val="tx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C408F-5BAE-47E2-86DD-81259B6444E6}">
      <dsp:nvSpPr>
        <dsp:cNvPr id="0" name=""/>
        <dsp:cNvSpPr/>
      </dsp:nvSpPr>
      <dsp:spPr>
        <a:xfrm rot="16200000">
          <a:off x="-1229215" y="1913829"/>
          <a:ext cx="2901208" cy="33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8098" bIns="0" numCol="1" spcCol="1270" anchor="t" anchorCtr="0">
          <a:noAutofit/>
        </a:bodyPr>
        <a:lstStyle/>
        <a:p>
          <a:pPr marL="0" lvl="0" indent="0" algn="r" defTabSz="1155700">
            <a:lnSpc>
              <a:spcPct val="90000"/>
            </a:lnSpc>
            <a:spcBef>
              <a:spcPct val="0"/>
            </a:spcBef>
            <a:spcAft>
              <a:spcPct val="35000"/>
            </a:spcAft>
            <a:buNone/>
          </a:pPr>
          <a:r>
            <a:rPr lang="en-GB" sz="2600" kern="1200" dirty="0"/>
            <a:t>Environment</a:t>
          </a:r>
        </a:p>
      </dsp:txBody>
      <dsp:txXfrm>
        <a:off x="-1229215" y="1913829"/>
        <a:ext cx="2901208" cy="338001"/>
      </dsp:txXfrm>
    </dsp:sp>
    <dsp:sp modelId="{084831E7-CF6E-4163-B83B-35570EA46125}">
      <dsp:nvSpPr>
        <dsp:cNvPr id="0" name=""/>
        <dsp:cNvSpPr/>
      </dsp:nvSpPr>
      <dsp:spPr>
        <a:xfrm>
          <a:off x="340116" y="632225"/>
          <a:ext cx="1784149" cy="2901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98098" rIns="78232" bIns="78232" numCol="1" spcCol="1270" anchor="t" anchorCtr="0">
          <a:noAutofit/>
        </a:bodyPr>
        <a:lstStyle/>
        <a:p>
          <a:pPr marL="57150" lvl="1" indent="-57150" algn="l" defTabSz="488950">
            <a:lnSpc>
              <a:spcPct val="200000"/>
            </a:lnSpc>
            <a:spcBef>
              <a:spcPct val="0"/>
            </a:spcBef>
            <a:spcAft>
              <a:spcPct val="15000"/>
            </a:spcAft>
            <a:buChar char="•"/>
          </a:pPr>
          <a:r>
            <a:rPr lang="en-GB" sz="1100" kern="1200" dirty="0"/>
            <a:t>Net Zero Carbon</a:t>
          </a:r>
        </a:p>
        <a:p>
          <a:pPr marL="57150" lvl="1" indent="-57150" algn="l" defTabSz="488950">
            <a:lnSpc>
              <a:spcPct val="200000"/>
            </a:lnSpc>
            <a:spcBef>
              <a:spcPct val="0"/>
            </a:spcBef>
            <a:spcAft>
              <a:spcPct val="15000"/>
            </a:spcAft>
            <a:buChar char="•"/>
          </a:pPr>
          <a:r>
            <a:rPr lang="en-GB" sz="1100" kern="1200" dirty="0"/>
            <a:t>Embodied Carbon</a:t>
          </a:r>
        </a:p>
        <a:p>
          <a:pPr marL="57150" lvl="1" indent="-57150" algn="l" defTabSz="488950">
            <a:lnSpc>
              <a:spcPct val="200000"/>
            </a:lnSpc>
            <a:spcBef>
              <a:spcPct val="0"/>
            </a:spcBef>
            <a:spcAft>
              <a:spcPct val="15000"/>
            </a:spcAft>
            <a:buChar char="•"/>
          </a:pPr>
          <a:r>
            <a:rPr lang="en-GB" sz="1100" kern="1200" dirty="0"/>
            <a:t>Data management</a:t>
          </a:r>
        </a:p>
        <a:p>
          <a:pPr marL="57150" lvl="1" indent="-57150" algn="l" defTabSz="488950">
            <a:lnSpc>
              <a:spcPct val="200000"/>
            </a:lnSpc>
            <a:spcBef>
              <a:spcPct val="0"/>
            </a:spcBef>
            <a:spcAft>
              <a:spcPct val="15000"/>
            </a:spcAft>
            <a:buChar char="•"/>
          </a:pPr>
          <a:r>
            <a:rPr lang="en-GB" sz="1100" kern="1200" dirty="0"/>
            <a:t>Green building certifications </a:t>
          </a:r>
        </a:p>
      </dsp:txBody>
      <dsp:txXfrm>
        <a:off x="340116" y="632225"/>
        <a:ext cx="1784149" cy="2901208"/>
      </dsp:txXfrm>
    </dsp:sp>
    <dsp:sp modelId="{F57F1015-15D5-4774-9375-6E848F0264EF}">
      <dsp:nvSpPr>
        <dsp:cNvPr id="0" name=""/>
        <dsp:cNvSpPr/>
      </dsp:nvSpPr>
      <dsp:spPr>
        <a:xfrm>
          <a:off x="52387" y="186063"/>
          <a:ext cx="676002" cy="676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53733-DF43-4346-9ED1-1D21F98785A5}">
      <dsp:nvSpPr>
        <dsp:cNvPr id="0" name=""/>
        <dsp:cNvSpPr/>
      </dsp:nvSpPr>
      <dsp:spPr>
        <a:xfrm rot="16200000">
          <a:off x="1280732" y="1913829"/>
          <a:ext cx="2901208" cy="33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8098" bIns="0" numCol="1" spcCol="1270" anchor="t" anchorCtr="0">
          <a:noAutofit/>
        </a:bodyPr>
        <a:lstStyle/>
        <a:p>
          <a:pPr marL="0" lvl="0" indent="0" algn="r" defTabSz="1155700">
            <a:lnSpc>
              <a:spcPct val="90000"/>
            </a:lnSpc>
            <a:spcBef>
              <a:spcPct val="0"/>
            </a:spcBef>
            <a:spcAft>
              <a:spcPct val="35000"/>
            </a:spcAft>
            <a:buNone/>
          </a:pPr>
          <a:r>
            <a:rPr lang="en-GB" sz="2600" kern="1200" dirty="0"/>
            <a:t>Social</a:t>
          </a:r>
        </a:p>
      </dsp:txBody>
      <dsp:txXfrm>
        <a:off x="1280732" y="1913829"/>
        <a:ext cx="2901208" cy="338001"/>
      </dsp:txXfrm>
    </dsp:sp>
    <dsp:sp modelId="{1CB6358A-2B78-4B8A-9F88-46C59C121766}">
      <dsp:nvSpPr>
        <dsp:cNvPr id="0" name=""/>
        <dsp:cNvSpPr/>
      </dsp:nvSpPr>
      <dsp:spPr>
        <a:xfrm>
          <a:off x="2843406" y="632225"/>
          <a:ext cx="1797466" cy="2901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98098" rIns="78232" bIns="78232" numCol="1" spcCol="1270" anchor="t" anchorCtr="0">
          <a:noAutofit/>
        </a:bodyPr>
        <a:lstStyle/>
        <a:p>
          <a:pPr marL="57150" lvl="1" indent="-57150" algn="l" defTabSz="488950">
            <a:lnSpc>
              <a:spcPct val="200000"/>
            </a:lnSpc>
            <a:spcBef>
              <a:spcPct val="0"/>
            </a:spcBef>
            <a:spcAft>
              <a:spcPct val="15000"/>
            </a:spcAft>
            <a:buChar char="•"/>
          </a:pPr>
          <a:r>
            <a:rPr lang="en-GB" sz="1100" kern="1200" dirty="0"/>
            <a:t>Suppliers and supply chains</a:t>
          </a:r>
        </a:p>
        <a:p>
          <a:pPr marL="57150" lvl="1" indent="-57150" algn="l" defTabSz="488950">
            <a:lnSpc>
              <a:spcPct val="200000"/>
            </a:lnSpc>
            <a:spcBef>
              <a:spcPct val="0"/>
            </a:spcBef>
            <a:spcAft>
              <a:spcPct val="15000"/>
            </a:spcAft>
            <a:buChar char="•"/>
          </a:pPr>
          <a:r>
            <a:rPr lang="en-GB" sz="1100" kern="1200" dirty="0"/>
            <a:t>Diversity, inclusion and equal opportunities</a:t>
          </a:r>
        </a:p>
        <a:p>
          <a:pPr marL="57150" lvl="1" indent="-57150" algn="l" defTabSz="488950">
            <a:lnSpc>
              <a:spcPct val="200000"/>
            </a:lnSpc>
            <a:spcBef>
              <a:spcPct val="0"/>
            </a:spcBef>
            <a:spcAft>
              <a:spcPct val="15000"/>
            </a:spcAft>
            <a:buChar char="•"/>
          </a:pPr>
          <a:r>
            <a:rPr lang="en-GB" sz="1100" kern="1200" dirty="0"/>
            <a:t>Health and wellbeing</a:t>
          </a:r>
        </a:p>
        <a:p>
          <a:pPr marL="57150" lvl="1" indent="-57150" algn="l" defTabSz="488950">
            <a:lnSpc>
              <a:spcPct val="200000"/>
            </a:lnSpc>
            <a:spcBef>
              <a:spcPct val="0"/>
            </a:spcBef>
            <a:spcAft>
              <a:spcPct val="15000"/>
            </a:spcAft>
            <a:buChar char="•"/>
          </a:pPr>
          <a:r>
            <a:rPr lang="en-GB" sz="1100" kern="1200" dirty="0"/>
            <a:t>Supporting communities</a:t>
          </a:r>
        </a:p>
      </dsp:txBody>
      <dsp:txXfrm>
        <a:off x="2843406" y="632225"/>
        <a:ext cx="1797466" cy="2901208"/>
      </dsp:txXfrm>
    </dsp:sp>
    <dsp:sp modelId="{1B8D89DC-3C7C-452F-8A31-8C1460CC64E6}">
      <dsp:nvSpPr>
        <dsp:cNvPr id="0" name=""/>
        <dsp:cNvSpPr/>
      </dsp:nvSpPr>
      <dsp:spPr>
        <a:xfrm>
          <a:off x="2562336" y="186063"/>
          <a:ext cx="676002" cy="676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48B74F-EB1F-41FD-91C2-BAA33724E48D}">
      <dsp:nvSpPr>
        <dsp:cNvPr id="0" name=""/>
        <dsp:cNvSpPr/>
      </dsp:nvSpPr>
      <dsp:spPr>
        <a:xfrm rot="16200000">
          <a:off x="3797340" y="1913829"/>
          <a:ext cx="2901208" cy="33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8098" bIns="0" numCol="1" spcCol="1270" anchor="t" anchorCtr="0">
          <a:noAutofit/>
        </a:bodyPr>
        <a:lstStyle/>
        <a:p>
          <a:pPr marL="0" lvl="0" indent="0" algn="r" defTabSz="1155700">
            <a:lnSpc>
              <a:spcPct val="90000"/>
            </a:lnSpc>
            <a:spcBef>
              <a:spcPct val="0"/>
            </a:spcBef>
            <a:spcAft>
              <a:spcPct val="35000"/>
            </a:spcAft>
            <a:buNone/>
          </a:pPr>
          <a:r>
            <a:rPr lang="en-GB" sz="2600" kern="1200" dirty="0"/>
            <a:t>Governance</a:t>
          </a:r>
        </a:p>
      </dsp:txBody>
      <dsp:txXfrm>
        <a:off x="3797340" y="1913829"/>
        <a:ext cx="2901208" cy="338001"/>
      </dsp:txXfrm>
    </dsp:sp>
    <dsp:sp modelId="{AE47305B-9361-49A9-A233-F091E737CA98}">
      <dsp:nvSpPr>
        <dsp:cNvPr id="0" name=""/>
        <dsp:cNvSpPr/>
      </dsp:nvSpPr>
      <dsp:spPr>
        <a:xfrm>
          <a:off x="5369492" y="632225"/>
          <a:ext cx="1778509" cy="2901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98098" rIns="78232" bIns="78232" numCol="1" spcCol="1270" anchor="t" anchorCtr="0">
          <a:noAutofit/>
        </a:bodyPr>
        <a:lstStyle/>
        <a:p>
          <a:pPr marL="57150" lvl="1" indent="-57150" algn="l" defTabSz="488950">
            <a:lnSpc>
              <a:spcPct val="200000"/>
            </a:lnSpc>
            <a:spcBef>
              <a:spcPct val="0"/>
            </a:spcBef>
            <a:spcAft>
              <a:spcPct val="15000"/>
            </a:spcAft>
            <a:buChar char="•"/>
          </a:pPr>
          <a:r>
            <a:rPr lang="en-GB" sz="1100" kern="1200" dirty="0"/>
            <a:t>Due Diligence </a:t>
          </a:r>
        </a:p>
        <a:p>
          <a:pPr marL="57150" lvl="1" indent="-57150" algn="l" defTabSz="488950">
            <a:lnSpc>
              <a:spcPct val="200000"/>
            </a:lnSpc>
            <a:spcBef>
              <a:spcPct val="0"/>
            </a:spcBef>
            <a:spcAft>
              <a:spcPct val="15000"/>
            </a:spcAft>
            <a:buChar char="•"/>
          </a:pPr>
          <a:r>
            <a:rPr lang="en-GB" sz="1100" kern="1200" dirty="0"/>
            <a:t>Leadership and governance oversight</a:t>
          </a:r>
        </a:p>
        <a:p>
          <a:pPr marL="57150" lvl="1" indent="-57150" algn="l" defTabSz="488950">
            <a:lnSpc>
              <a:spcPct val="200000"/>
            </a:lnSpc>
            <a:spcBef>
              <a:spcPct val="0"/>
            </a:spcBef>
            <a:spcAft>
              <a:spcPct val="15000"/>
            </a:spcAft>
            <a:buChar char="•"/>
          </a:pPr>
          <a:r>
            <a:rPr lang="en-GB" sz="1100" kern="1200" dirty="0"/>
            <a:t>Statutory Compliance</a:t>
          </a:r>
        </a:p>
        <a:p>
          <a:pPr marL="57150" lvl="1" indent="-57150" algn="l" defTabSz="488950">
            <a:lnSpc>
              <a:spcPct val="200000"/>
            </a:lnSpc>
            <a:spcBef>
              <a:spcPct val="0"/>
            </a:spcBef>
            <a:spcAft>
              <a:spcPct val="15000"/>
            </a:spcAft>
            <a:buChar char="•"/>
          </a:pPr>
          <a:r>
            <a:rPr lang="en-GB" sz="1100" kern="1200" dirty="0"/>
            <a:t>Climate Resilience</a:t>
          </a:r>
        </a:p>
        <a:p>
          <a:pPr marL="57150" lvl="1" indent="-57150" algn="l" defTabSz="488950">
            <a:lnSpc>
              <a:spcPct val="200000"/>
            </a:lnSpc>
            <a:spcBef>
              <a:spcPct val="0"/>
            </a:spcBef>
            <a:spcAft>
              <a:spcPct val="15000"/>
            </a:spcAft>
            <a:buChar char="•"/>
          </a:pPr>
          <a:r>
            <a:rPr lang="en-GB" sz="1100" kern="1200" dirty="0"/>
            <a:t>Reporting</a:t>
          </a:r>
        </a:p>
      </dsp:txBody>
      <dsp:txXfrm>
        <a:off x="5369492" y="632225"/>
        <a:ext cx="1778509" cy="2901208"/>
      </dsp:txXfrm>
    </dsp:sp>
    <dsp:sp modelId="{6DFEC313-F03F-4671-93EB-A6FEA7F067AE}">
      <dsp:nvSpPr>
        <dsp:cNvPr id="0" name=""/>
        <dsp:cNvSpPr/>
      </dsp:nvSpPr>
      <dsp:spPr>
        <a:xfrm>
          <a:off x="5078944" y="186063"/>
          <a:ext cx="676002" cy="676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C408F-5BAE-47E2-86DD-81259B6444E6}">
      <dsp:nvSpPr>
        <dsp:cNvPr id="0" name=""/>
        <dsp:cNvSpPr/>
      </dsp:nvSpPr>
      <dsp:spPr>
        <a:xfrm rot="16200000">
          <a:off x="-1229215" y="1913829"/>
          <a:ext cx="2901208" cy="33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8098" bIns="0" numCol="1" spcCol="1270" anchor="t" anchorCtr="0">
          <a:noAutofit/>
        </a:bodyPr>
        <a:lstStyle/>
        <a:p>
          <a:pPr marL="0" lvl="0" indent="0" algn="r" defTabSz="1155700">
            <a:lnSpc>
              <a:spcPct val="90000"/>
            </a:lnSpc>
            <a:spcBef>
              <a:spcPct val="0"/>
            </a:spcBef>
            <a:spcAft>
              <a:spcPct val="35000"/>
            </a:spcAft>
            <a:buNone/>
          </a:pPr>
          <a:r>
            <a:rPr lang="en-GB" sz="2600" kern="1200" dirty="0"/>
            <a:t>Environment</a:t>
          </a:r>
        </a:p>
      </dsp:txBody>
      <dsp:txXfrm>
        <a:off x="-1229215" y="1913829"/>
        <a:ext cx="2901208" cy="338001"/>
      </dsp:txXfrm>
    </dsp:sp>
    <dsp:sp modelId="{084831E7-CF6E-4163-B83B-35570EA46125}">
      <dsp:nvSpPr>
        <dsp:cNvPr id="0" name=""/>
        <dsp:cNvSpPr/>
      </dsp:nvSpPr>
      <dsp:spPr>
        <a:xfrm>
          <a:off x="340116" y="632225"/>
          <a:ext cx="1784149" cy="2901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98098" rIns="78232" bIns="78232" numCol="1" spcCol="1270" anchor="t" anchorCtr="0">
          <a:noAutofit/>
        </a:bodyPr>
        <a:lstStyle/>
        <a:p>
          <a:pPr marL="57150" lvl="1" indent="-57150" algn="l" defTabSz="488950">
            <a:lnSpc>
              <a:spcPct val="200000"/>
            </a:lnSpc>
            <a:spcBef>
              <a:spcPct val="0"/>
            </a:spcBef>
            <a:spcAft>
              <a:spcPct val="15000"/>
            </a:spcAft>
            <a:buChar char="•"/>
          </a:pPr>
          <a:r>
            <a:rPr lang="en-GB" sz="1100" kern="1200" dirty="0"/>
            <a:t>Net Zero Carbon</a:t>
          </a:r>
        </a:p>
        <a:p>
          <a:pPr marL="57150" lvl="1" indent="-57150" algn="l" defTabSz="488950">
            <a:lnSpc>
              <a:spcPct val="200000"/>
            </a:lnSpc>
            <a:spcBef>
              <a:spcPct val="0"/>
            </a:spcBef>
            <a:spcAft>
              <a:spcPct val="15000"/>
            </a:spcAft>
            <a:buChar char="•"/>
          </a:pPr>
          <a:r>
            <a:rPr lang="en-GB" sz="1100" kern="1200" dirty="0"/>
            <a:t>Embodied Carbon</a:t>
          </a:r>
        </a:p>
        <a:p>
          <a:pPr marL="57150" lvl="1" indent="-57150" algn="l" defTabSz="488950">
            <a:lnSpc>
              <a:spcPct val="200000"/>
            </a:lnSpc>
            <a:spcBef>
              <a:spcPct val="0"/>
            </a:spcBef>
            <a:spcAft>
              <a:spcPct val="15000"/>
            </a:spcAft>
            <a:buChar char="•"/>
          </a:pPr>
          <a:r>
            <a:rPr lang="en-GB" sz="1100" kern="1200" dirty="0"/>
            <a:t>Data management</a:t>
          </a:r>
        </a:p>
        <a:p>
          <a:pPr marL="57150" lvl="1" indent="-57150" algn="l" defTabSz="488950">
            <a:lnSpc>
              <a:spcPct val="200000"/>
            </a:lnSpc>
            <a:spcBef>
              <a:spcPct val="0"/>
            </a:spcBef>
            <a:spcAft>
              <a:spcPct val="15000"/>
            </a:spcAft>
            <a:buChar char="•"/>
          </a:pPr>
          <a:r>
            <a:rPr lang="en-GB" sz="1100" kern="1200" dirty="0"/>
            <a:t>Green building certifications </a:t>
          </a:r>
        </a:p>
      </dsp:txBody>
      <dsp:txXfrm>
        <a:off x="340116" y="632225"/>
        <a:ext cx="1784149" cy="2901208"/>
      </dsp:txXfrm>
    </dsp:sp>
    <dsp:sp modelId="{F57F1015-15D5-4774-9375-6E848F0264EF}">
      <dsp:nvSpPr>
        <dsp:cNvPr id="0" name=""/>
        <dsp:cNvSpPr/>
      </dsp:nvSpPr>
      <dsp:spPr>
        <a:xfrm>
          <a:off x="52387" y="186063"/>
          <a:ext cx="676002" cy="676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53733-DF43-4346-9ED1-1D21F98785A5}">
      <dsp:nvSpPr>
        <dsp:cNvPr id="0" name=""/>
        <dsp:cNvSpPr/>
      </dsp:nvSpPr>
      <dsp:spPr>
        <a:xfrm rot="16200000">
          <a:off x="1280732" y="1913829"/>
          <a:ext cx="2901208" cy="33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8098" bIns="0" numCol="1" spcCol="1270" anchor="t" anchorCtr="0">
          <a:noAutofit/>
        </a:bodyPr>
        <a:lstStyle/>
        <a:p>
          <a:pPr marL="0" lvl="0" indent="0" algn="r" defTabSz="1155700">
            <a:lnSpc>
              <a:spcPct val="90000"/>
            </a:lnSpc>
            <a:spcBef>
              <a:spcPct val="0"/>
            </a:spcBef>
            <a:spcAft>
              <a:spcPct val="35000"/>
            </a:spcAft>
            <a:buNone/>
          </a:pPr>
          <a:r>
            <a:rPr lang="en-GB" sz="2600" kern="1200" dirty="0"/>
            <a:t>Social</a:t>
          </a:r>
        </a:p>
      </dsp:txBody>
      <dsp:txXfrm>
        <a:off x="1280732" y="1913829"/>
        <a:ext cx="2901208" cy="338001"/>
      </dsp:txXfrm>
    </dsp:sp>
    <dsp:sp modelId="{1CB6358A-2B78-4B8A-9F88-46C59C121766}">
      <dsp:nvSpPr>
        <dsp:cNvPr id="0" name=""/>
        <dsp:cNvSpPr/>
      </dsp:nvSpPr>
      <dsp:spPr>
        <a:xfrm>
          <a:off x="2843406" y="632225"/>
          <a:ext cx="1797466" cy="2901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98098" rIns="78232" bIns="78232" numCol="1" spcCol="1270" anchor="t" anchorCtr="0">
          <a:noAutofit/>
        </a:bodyPr>
        <a:lstStyle/>
        <a:p>
          <a:pPr marL="57150" lvl="1" indent="-57150" algn="l" defTabSz="488950">
            <a:lnSpc>
              <a:spcPct val="200000"/>
            </a:lnSpc>
            <a:spcBef>
              <a:spcPct val="0"/>
            </a:spcBef>
            <a:spcAft>
              <a:spcPct val="15000"/>
            </a:spcAft>
            <a:buChar char="•"/>
          </a:pPr>
          <a:r>
            <a:rPr lang="en-GB" sz="1100" kern="1200" dirty="0"/>
            <a:t>Suppliers and supply chains</a:t>
          </a:r>
        </a:p>
        <a:p>
          <a:pPr marL="57150" lvl="1" indent="-57150" algn="l" defTabSz="488950">
            <a:lnSpc>
              <a:spcPct val="200000"/>
            </a:lnSpc>
            <a:spcBef>
              <a:spcPct val="0"/>
            </a:spcBef>
            <a:spcAft>
              <a:spcPct val="15000"/>
            </a:spcAft>
            <a:buChar char="•"/>
          </a:pPr>
          <a:r>
            <a:rPr lang="en-GB" sz="1100" kern="1200" dirty="0"/>
            <a:t>Diversity, inclusion and equal opportunities</a:t>
          </a:r>
        </a:p>
        <a:p>
          <a:pPr marL="57150" lvl="1" indent="-57150" algn="l" defTabSz="488950">
            <a:lnSpc>
              <a:spcPct val="200000"/>
            </a:lnSpc>
            <a:spcBef>
              <a:spcPct val="0"/>
            </a:spcBef>
            <a:spcAft>
              <a:spcPct val="15000"/>
            </a:spcAft>
            <a:buChar char="•"/>
          </a:pPr>
          <a:r>
            <a:rPr lang="en-GB" sz="1100" kern="1200" dirty="0"/>
            <a:t>Health and wellbeing</a:t>
          </a:r>
        </a:p>
        <a:p>
          <a:pPr marL="57150" lvl="1" indent="-57150" algn="l" defTabSz="488950">
            <a:lnSpc>
              <a:spcPct val="200000"/>
            </a:lnSpc>
            <a:spcBef>
              <a:spcPct val="0"/>
            </a:spcBef>
            <a:spcAft>
              <a:spcPct val="15000"/>
            </a:spcAft>
            <a:buChar char="•"/>
          </a:pPr>
          <a:r>
            <a:rPr lang="en-GB" sz="1100" kern="1200" dirty="0"/>
            <a:t>Supporting communities</a:t>
          </a:r>
        </a:p>
      </dsp:txBody>
      <dsp:txXfrm>
        <a:off x="2843406" y="632225"/>
        <a:ext cx="1797466" cy="2901208"/>
      </dsp:txXfrm>
    </dsp:sp>
    <dsp:sp modelId="{1B8D89DC-3C7C-452F-8A31-8C1460CC64E6}">
      <dsp:nvSpPr>
        <dsp:cNvPr id="0" name=""/>
        <dsp:cNvSpPr/>
      </dsp:nvSpPr>
      <dsp:spPr>
        <a:xfrm>
          <a:off x="2562336" y="186063"/>
          <a:ext cx="676002" cy="676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48B74F-EB1F-41FD-91C2-BAA33724E48D}">
      <dsp:nvSpPr>
        <dsp:cNvPr id="0" name=""/>
        <dsp:cNvSpPr/>
      </dsp:nvSpPr>
      <dsp:spPr>
        <a:xfrm rot="16200000">
          <a:off x="3797340" y="1913829"/>
          <a:ext cx="2901208" cy="33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8098" bIns="0" numCol="1" spcCol="1270" anchor="t" anchorCtr="0">
          <a:noAutofit/>
        </a:bodyPr>
        <a:lstStyle/>
        <a:p>
          <a:pPr marL="0" lvl="0" indent="0" algn="r" defTabSz="1155700">
            <a:lnSpc>
              <a:spcPct val="90000"/>
            </a:lnSpc>
            <a:spcBef>
              <a:spcPct val="0"/>
            </a:spcBef>
            <a:spcAft>
              <a:spcPct val="35000"/>
            </a:spcAft>
            <a:buNone/>
          </a:pPr>
          <a:r>
            <a:rPr lang="en-GB" sz="2600" kern="1200" dirty="0"/>
            <a:t>Governance</a:t>
          </a:r>
        </a:p>
      </dsp:txBody>
      <dsp:txXfrm>
        <a:off x="3797340" y="1913829"/>
        <a:ext cx="2901208" cy="338001"/>
      </dsp:txXfrm>
    </dsp:sp>
    <dsp:sp modelId="{AE47305B-9361-49A9-A233-F091E737CA98}">
      <dsp:nvSpPr>
        <dsp:cNvPr id="0" name=""/>
        <dsp:cNvSpPr/>
      </dsp:nvSpPr>
      <dsp:spPr>
        <a:xfrm>
          <a:off x="5369492" y="632225"/>
          <a:ext cx="1778509" cy="2901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98098" rIns="78232" bIns="78232" numCol="1" spcCol="1270" anchor="t" anchorCtr="0">
          <a:noAutofit/>
        </a:bodyPr>
        <a:lstStyle/>
        <a:p>
          <a:pPr marL="57150" lvl="1" indent="-57150" algn="l" defTabSz="488950">
            <a:lnSpc>
              <a:spcPct val="200000"/>
            </a:lnSpc>
            <a:spcBef>
              <a:spcPct val="0"/>
            </a:spcBef>
            <a:spcAft>
              <a:spcPct val="15000"/>
            </a:spcAft>
            <a:buChar char="•"/>
          </a:pPr>
          <a:r>
            <a:rPr lang="en-GB" sz="1100" kern="1200" dirty="0"/>
            <a:t>Due Diligence </a:t>
          </a:r>
        </a:p>
        <a:p>
          <a:pPr marL="57150" lvl="1" indent="-57150" algn="l" defTabSz="488950">
            <a:lnSpc>
              <a:spcPct val="200000"/>
            </a:lnSpc>
            <a:spcBef>
              <a:spcPct val="0"/>
            </a:spcBef>
            <a:spcAft>
              <a:spcPct val="15000"/>
            </a:spcAft>
            <a:buChar char="•"/>
          </a:pPr>
          <a:r>
            <a:rPr lang="en-GB" sz="1100" kern="1200" dirty="0"/>
            <a:t>Leadership and governance oversight</a:t>
          </a:r>
        </a:p>
        <a:p>
          <a:pPr marL="57150" lvl="1" indent="-57150" algn="l" defTabSz="488950">
            <a:lnSpc>
              <a:spcPct val="200000"/>
            </a:lnSpc>
            <a:spcBef>
              <a:spcPct val="0"/>
            </a:spcBef>
            <a:spcAft>
              <a:spcPct val="15000"/>
            </a:spcAft>
            <a:buChar char="•"/>
          </a:pPr>
          <a:r>
            <a:rPr lang="en-GB" sz="1100" kern="1200" dirty="0"/>
            <a:t>Statutory Compliance</a:t>
          </a:r>
        </a:p>
        <a:p>
          <a:pPr marL="57150" lvl="1" indent="-57150" algn="l" defTabSz="488950">
            <a:lnSpc>
              <a:spcPct val="200000"/>
            </a:lnSpc>
            <a:spcBef>
              <a:spcPct val="0"/>
            </a:spcBef>
            <a:spcAft>
              <a:spcPct val="15000"/>
            </a:spcAft>
            <a:buChar char="•"/>
          </a:pPr>
          <a:r>
            <a:rPr lang="en-GB" sz="1100" kern="1200" dirty="0"/>
            <a:t>Climate Resilience</a:t>
          </a:r>
        </a:p>
        <a:p>
          <a:pPr marL="57150" lvl="1" indent="-57150" algn="l" defTabSz="488950">
            <a:lnSpc>
              <a:spcPct val="200000"/>
            </a:lnSpc>
            <a:spcBef>
              <a:spcPct val="0"/>
            </a:spcBef>
            <a:spcAft>
              <a:spcPct val="15000"/>
            </a:spcAft>
            <a:buChar char="•"/>
          </a:pPr>
          <a:r>
            <a:rPr lang="en-GB" sz="1100" kern="1200" dirty="0"/>
            <a:t>Reporting</a:t>
          </a:r>
        </a:p>
      </dsp:txBody>
      <dsp:txXfrm>
        <a:off x="5369492" y="632225"/>
        <a:ext cx="1778509" cy="2901208"/>
      </dsp:txXfrm>
    </dsp:sp>
    <dsp:sp modelId="{6DFEC313-F03F-4671-93EB-A6FEA7F067AE}">
      <dsp:nvSpPr>
        <dsp:cNvPr id="0" name=""/>
        <dsp:cNvSpPr/>
      </dsp:nvSpPr>
      <dsp:spPr>
        <a:xfrm>
          <a:off x="5078944" y="186063"/>
          <a:ext cx="676002" cy="676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6B061E-54FC-2648-883A-E1F659E5F76F}" type="datetimeFigureOut">
              <a:rPr lang="en-US" smtClean="0"/>
              <a:t>7/6/2022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7970CE-B2B9-194F-91E8-7F217A4D68AB}" type="slidenum">
              <a:rPr lang="en-US" smtClean="0"/>
              <a:t>‹#›</a:t>
            </a:fld>
            <a:endParaRPr lang="en-US" dirty="0"/>
          </a:p>
        </p:txBody>
      </p:sp>
    </p:spTree>
    <p:extLst>
      <p:ext uri="{BB962C8B-B14F-4D97-AF65-F5344CB8AC3E}">
        <p14:creationId xmlns:p14="http://schemas.microsoft.com/office/powerpoint/2010/main" val="4248131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BC8A5-F59F-E84E-A19D-3B42372DF38A}" type="datetimeFigureOut">
              <a:rPr lang="en-US" smtClean="0"/>
              <a:t>7/6/2022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CEEA6-A46B-FE4F-B294-AE37822A2E40}" type="slidenum">
              <a:rPr lang="en-US" smtClean="0"/>
              <a:t>‹#›</a:t>
            </a:fld>
            <a:endParaRPr lang="en-US" dirty="0"/>
          </a:p>
        </p:txBody>
      </p:sp>
    </p:spTree>
    <p:extLst>
      <p:ext uri="{BB962C8B-B14F-4D97-AF65-F5344CB8AC3E}">
        <p14:creationId xmlns:p14="http://schemas.microsoft.com/office/powerpoint/2010/main" val="12333482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CEEA6-A46B-FE4F-B294-AE37822A2E40}" type="slidenum">
              <a:rPr lang="en-US" smtClean="0"/>
              <a:t>2</a:t>
            </a:fld>
            <a:endParaRPr lang="en-US" dirty="0"/>
          </a:p>
        </p:txBody>
      </p:sp>
    </p:spTree>
    <p:extLst>
      <p:ext uri="{BB962C8B-B14F-4D97-AF65-F5344CB8AC3E}">
        <p14:creationId xmlns:p14="http://schemas.microsoft.com/office/powerpoint/2010/main" val="652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CEEA6-A46B-FE4F-B294-AE37822A2E40}" type="slidenum">
              <a:rPr lang="en-US" smtClean="0"/>
              <a:t>5</a:t>
            </a:fld>
            <a:endParaRPr lang="en-US" dirty="0"/>
          </a:p>
        </p:txBody>
      </p:sp>
    </p:spTree>
    <p:extLst>
      <p:ext uri="{BB962C8B-B14F-4D97-AF65-F5344CB8AC3E}">
        <p14:creationId xmlns:p14="http://schemas.microsoft.com/office/powerpoint/2010/main" val="372814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CEEA6-A46B-FE4F-B294-AE37822A2E40}" type="slidenum">
              <a:rPr lang="en-US" smtClean="0"/>
              <a:t>29</a:t>
            </a:fld>
            <a:endParaRPr lang="en-US" dirty="0"/>
          </a:p>
        </p:txBody>
      </p:sp>
    </p:spTree>
    <p:extLst>
      <p:ext uri="{BB962C8B-B14F-4D97-AF65-F5344CB8AC3E}">
        <p14:creationId xmlns:p14="http://schemas.microsoft.com/office/powerpoint/2010/main" val="217637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CEEA6-A46B-FE4F-B294-AE37822A2E40}" type="slidenum">
              <a:rPr lang="en-US" smtClean="0"/>
              <a:t>31</a:t>
            </a:fld>
            <a:endParaRPr lang="en-US" dirty="0"/>
          </a:p>
        </p:txBody>
      </p:sp>
    </p:spTree>
    <p:extLst>
      <p:ext uri="{BB962C8B-B14F-4D97-AF65-F5344CB8AC3E}">
        <p14:creationId xmlns:p14="http://schemas.microsoft.com/office/powerpoint/2010/main" val="121239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93039"/>
            <a:ext cx="9144000" cy="6490800"/>
          </a:xfrm>
        </p:spPr>
        <p:txBody>
          <a:bodyPr/>
          <a:lstStyle/>
          <a:p>
            <a:endParaRPr lang="en-US" dirty="0"/>
          </a:p>
        </p:txBody>
      </p:sp>
      <p:sp>
        <p:nvSpPr>
          <p:cNvPr id="4" name="Date Placeholder 3"/>
          <p:cNvSpPr>
            <a:spLocks noGrp="1"/>
          </p:cNvSpPr>
          <p:nvPr>
            <p:ph type="dt" sz="half" idx="10"/>
          </p:nvPr>
        </p:nvSpPr>
        <p:spPr/>
        <p:txBody>
          <a:bodyPr tIns="0" bIns="0" anchor="b"/>
          <a:lstStyle>
            <a:lvl1pPr algn="r">
              <a:defRPr sz="800" baseline="0"/>
            </a:lvl1pPr>
          </a:lstStyle>
          <a:p>
            <a:fld id="{A73C66F0-C193-2245-AC1C-3129D3B38D12}" type="datetime4">
              <a:rPr lang="en-GB" smtClean="0"/>
              <a:t>06 July 2022</a:t>
            </a:fld>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6" name="Slide Number Placeholder 5"/>
          <p:cNvSpPr>
            <a:spLocks noGrp="1"/>
          </p:cNvSpPr>
          <p:nvPr>
            <p:ph type="sldNum" sz="quarter" idx="12"/>
          </p:nvPr>
        </p:nvSpPr>
        <p:spPr>
          <a:xfrm>
            <a:off x="166682" y="6362065"/>
            <a:ext cx="961078" cy="365125"/>
          </a:xfrm>
        </p:spPr>
        <p:txBody>
          <a:bodyPr tIns="0" bIns="0" anchor="b"/>
          <a:lstStyle>
            <a:lvl1pPr algn="ctr">
              <a:defRPr sz="800" baseline="0"/>
            </a:lvl1pPr>
          </a:lstStyle>
          <a:p>
            <a:r>
              <a:rPr lang="en-US" dirty="0"/>
              <a:t>Slide </a:t>
            </a:r>
            <a:fld id="{8FBF9E81-EB8F-0544-B4FB-9AFFA33323F3}" type="slidenum">
              <a:rPr lang="en-US" smtClean="0"/>
              <a:pPr/>
              <a:t>‹#›</a:t>
            </a:fld>
            <a:endParaRPr lang="en-US" dirty="0"/>
          </a:p>
        </p:txBody>
      </p:sp>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4987925"/>
            <a:ext cx="9144000" cy="1470025"/>
          </a:xfrm>
          <a:solidFill>
            <a:schemeClr val="bg2">
              <a:alpha val="85000"/>
            </a:schemeClr>
          </a:solidFill>
        </p:spPr>
        <p:txBody>
          <a:bodyPr lIns="288000" bIns="702000"/>
          <a:lstStyle>
            <a:lvl1pPr algn="l">
              <a:defRPr>
                <a:solidFill>
                  <a:schemeClr val="bg1"/>
                </a:solidFill>
                <a:latin typeface="Rockwell"/>
                <a:cs typeface="Rockwell"/>
              </a:defRPr>
            </a:lvl1pPr>
          </a:lstStyle>
          <a:p>
            <a:r>
              <a:rPr lang="en-GB" dirty="0"/>
              <a:t>Click to edit Master title style</a:t>
            </a:r>
            <a:endParaRPr lang="en-US" dirty="0"/>
          </a:p>
        </p:txBody>
      </p:sp>
      <p:sp>
        <p:nvSpPr>
          <p:cNvPr id="3" name="Subtitle 2"/>
          <p:cNvSpPr>
            <a:spLocks noGrp="1"/>
          </p:cNvSpPr>
          <p:nvPr>
            <p:ph type="subTitle" idx="1"/>
          </p:nvPr>
        </p:nvSpPr>
        <p:spPr>
          <a:xfrm>
            <a:off x="314960" y="5900420"/>
            <a:ext cx="5718164" cy="330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55590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41829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151066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136957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182203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65954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249717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840167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1428690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4123388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389633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3037"/>
            <a:ext cx="9144000" cy="5896800"/>
          </a:xfrm>
          <a:solidFill>
            <a:srgbClr val="000000">
              <a:alpha val="10000"/>
            </a:srgbClr>
          </a:solidFill>
        </p:spPr>
        <p:txBody>
          <a:bodyPr lIns="288000" bIns="2995200"/>
          <a:lstStyle>
            <a:lvl1pPr algn="l">
              <a:defRPr i="1">
                <a:solidFill>
                  <a:schemeClr val="bg2"/>
                </a:solidFill>
                <a:latin typeface="+mj-lt"/>
                <a:cs typeface="Rockwell"/>
              </a:defRPr>
            </a:lvl1pPr>
          </a:lstStyle>
          <a:p>
            <a:r>
              <a:rPr lang="en-GB" dirty="0"/>
              <a:t>Click to edit Master title style</a:t>
            </a:r>
            <a:endParaRPr lang="en-US" dirty="0"/>
          </a:p>
        </p:txBody>
      </p:sp>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3"/>
          </p:nvPr>
        </p:nvSpPr>
        <p:spPr>
          <a:xfrm>
            <a:off x="0" y="3630613"/>
            <a:ext cx="9144000" cy="2282507"/>
          </a:xfrm>
        </p:spPr>
        <p:txBody>
          <a:bodyPr/>
          <a:lstStyle/>
          <a:p>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3" name="Subtitle 2"/>
          <p:cNvSpPr>
            <a:spLocks noGrp="1"/>
          </p:cNvSpPr>
          <p:nvPr>
            <p:ph type="subTitle" idx="1"/>
          </p:nvPr>
        </p:nvSpPr>
        <p:spPr>
          <a:xfrm>
            <a:off x="314960" y="2106270"/>
            <a:ext cx="5718164" cy="330200"/>
          </a:xfrm>
        </p:spPr>
        <p:txBody>
          <a:bodyPr/>
          <a:lstStyle>
            <a:lvl1pPr marL="0" indent="0" algn="l">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4" name="Slide Number Placeholder 5"/>
          <p:cNvSpPr>
            <a:spLocks noGrp="1"/>
          </p:cNvSpPr>
          <p:nvPr>
            <p:ph type="sldNum" sz="quarter" idx="4"/>
          </p:nvPr>
        </p:nvSpPr>
        <p:spPr>
          <a:xfrm>
            <a:off x="1361440" y="6356350"/>
            <a:ext cx="854771" cy="365125"/>
          </a:xfrm>
          <a:prstGeom prst="rect">
            <a:avLst/>
          </a:prstGeom>
        </p:spPr>
        <p:txBody>
          <a:bodyPr vert="horz" lIns="0" tIns="0" rIns="0" bIns="0" rtlCol="0" anchor="b" anchorCtr="0"/>
          <a:lstStyle>
            <a:lvl1pPr algn="l">
              <a:defRPr sz="800" b="1" i="0">
                <a:solidFill>
                  <a:schemeClr val="tx1">
                    <a:tint val="75000"/>
                  </a:schemeClr>
                </a:solidFill>
              </a:defRPr>
            </a:lvl1pPr>
          </a:lstStyle>
          <a:p>
            <a:fld id="{8FBF9E81-EB8F-0544-B4FB-9AFFA33323F3}" type="slidenum">
              <a:rPr lang="en-US" smtClean="0"/>
              <a:pPr/>
              <a:t>‹#›</a:t>
            </a:fld>
            <a:endParaRPr lang="en-US" dirty="0"/>
          </a:p>
        </p:txBody>
      </p:sp>
      <p:sp>
        <p:nvSpPr>
          <p:cNvPr id="15" name="Rectangle 14"/>
          <p:cNvSpPr/>
          <p:nvPr userDrawn="1"/>
        </p:nvSpPr>
        <p:spPr>
          <a:xfrm rot="5400000">
            <a:off x="1168730" y="6495943"/>
            <a:ext cx="204842" cy="246221"/>
          </a:xfrm>
          <a:prstGeom prst="rect">
            <a:avLst/>
          </a:prstGeom>
          <a:solidFill>
            <a:schemeClr val="bg1"/>
          </a:solidFill>
        </p:spPr>
        <p:txBody>
          <a:bodyPr wrap="square">
            <a:spAutoFit/>
          </a:bodyPr>
          <a:lstStyle/>
          <a:p>
            <a:r>
              <a:rPr lang="en-US" sz="1000" b="1" i="0" dirty="0">
                <a:solidFill>
                  <a:schemeClr val="bg2"/>
                </a:solidFill>
                <a:latin typeface="Lucida Grande"/>
                <a:ea typeface="Lucida Grande"/>
                <a:cs typeface="Lucida Grande"/>
              </a:rPr>
              <a:t>⌃</a:t>
            </a:r>
            <a:endParaRPr lang="en-US" sz="1000" b="1" dirty="0">
              <a:solidFill>
                <a:schemeClr val="bg2"/>
              </a:solidFill>
            </a:endParaRPr>
          </a:p>
        </p:txBody>
      </p:sp>
    </p:spTree>
    <p:extLst>
      <p:ext uri="{BB962C8B-B14F-4D97-AF65-F5344CB8AC3E}">
        <p14:creationId xmlns:p14="http://schemas.microsoft.com/office/powerpoint/2010/main" val="654527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221244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4228853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1022193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1901664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284623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768196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755853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3376049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3620297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374495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93156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1924973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626DBD-EDCB-4411-8898-D9BFA5DA935F}" type="datetimeFigureOut">
              <a:rPr lang="en-GB" smtClean="0"/>
              <a:t>06/07/2022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AD391EB-6AAB-415D-A6B5-AEAAA04F08AA}" type="slidenum">
              <a:rPr lang="en-GB" smtClean="0"/>
              <a:t>‹#›</a:t>
            </a:fld>
            <a:endParaRPr lang="en-GB" dirty="0"/>
          </a:p>
        </p:txBody>
      </p:sp>
    </p:spTree>
    <p:extLst>
      <p:ext uri="{BB962C8B-B14F-4D97-AF65-F5344CB8AC3E}">
        <p14:creationId xmlns:p14="http://schemas.microsoft.com/office/powerpoint/2010/main" val="374916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93039"/>
            <a:ext cx="9144000" cy="6490800"/>
          </a:xfrm>
        </p:spPr>
        <p:txBody>
          <a:bodyPr/>
          <a:lstStyle/>
          <a:p>
            <a:endParaRPr lang="en-US" dirty="0"/>
          </a:p>
        </p:txBody>
      </p:sp>
      <p:sp>
        <p:nvSpPr>
          <p:cNvPr id="4" name="Date Placeholder 3"/>
          <p:cNvSpPr>
            <a:spLocks noGrp="1"/>
          </p:cNvSpPr>
          <p:nvPr>
            <p:ph type="dt" sz="half" idx="10"/>
          </p:nvPr>
        </p:nvSpPr>
        <p:spPr/>
        <p:txBody>
          <a:bodyPr tIns="0" bIns="0" anchor="b"/>
          <a:lstStyle>
            <a:lvl1pPr algn="r">
              <a:defRPr sz="800" baseline="0"/>
            </a:lvl1pPr>
          </a:lstStyle>
          <a:p>
            <a:fld id="{A73C66F0-C193-2245-AC1C-3129D3B38D12}" type="datetime4">
              <a:rPr lang="en-GB" smtClean="0"/>
              <a:t>06 July 2022</a:t>
            </a:fld>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6" name="Slide Number Placeholder 5"/>
          <p:cNvSpPr>
            <a:spLocks noGrp="1"/>
          </p:cNvSpPr>
          <p:nvPr>
            <p:ph type="sldNum" sz="quarter" idx="12"/>
          </p:nvPr>
        </p:nvSpPr>
        <p:spPr>
          <a:xfrm>
            <a:off x="166682" y="6362065"/>
            <a:ext cx="961078" cy="365125"/>
          </a:xfrm>
        </p:spPr>
        <p:txBody>
          <a:bodyPr tIns="0" bIns="0" anchor="b"/>
          <a:lstStyle>
            <a:lvl1pPr algn="ctr">
              <a:defRPr sz="800" baseline="0"/>
            </a:lvl1pPr>
          </a:lstStyle>
          <a:p>
            <a:r>
              <a:rPr lang="en-US" dirty="0"/>
              <a:t>Slide </a:t>
            </a:r>
            <a:fld id="{8FBF9E81-EB8F-0544-B4FB-9AFFA33323F3}" type="slidenum">
              <a:rPr lang="en-US" smtClean="0"/>
              <a:pPr/>
              <a:t>‹#›</a:t>
            </a:fld>
            <a:endParaRPr lang="en-US" dirty="0"/>
          </a:p>
        </p:txBody>
      </p:sp>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4987925"/>
            <a:ext cx="9144000" cy="1470025"/>
          </a:xfrm>
          <a:solidFill>
            <a:srgbClr val="493B52">
              <a:alpha val="85000"/>
            </a:srgbClr>
          </a:solidFill>
        </p:spPr>
        <p:txBody>
          <a:bodyPr lIns="288000" bIns="702000"/>
          <a:lstStyle>
            <a:lvl1pPr algn="l">
              <a:defRPr>
                <a:solidFill>
                  <a:schemeClr val="bg1"/>
                </a:solidFill>
                <a:latin typeface="Rockwell"/>
                <a:cs typeface="Rockwell"/>
              </a:defRPr>
            </a:lvl1pPr>
          </a:lstStyle>
          <a:p>
            <a:r>
              <a:rPr lang="en-GB" dirty="0"/>
              <a:t>Click to edit Master title style</a:t>
            </a:r>
            <a:endParaRPr lang="en-US" dirty="0"/>
          </a:p>
        </p:txBody>
      </p:sp>
      <p:sp>
        <p:nvSpPr>
          <p:cNvPr id="3" name="Subtitle 2"/>
          <p:cNvSpPr>
            <a:spLocks noGrp="1"/>
          </p:cNvSpPr>
          <p:nvPr>
            <p:ph type="subTitle" idx="1"/>
          </p:nvPr>
        </p:nvSpPr>
        <p:spPr>
          <a:xfrm>
            <a:off x="314960" y="5900420"/>
            <a:ext cx="5718164" cy="3302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871120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193037"/>
            <a:ext cx="9144000" cy="5896800"/>
          </a:xfrm>
          <a:solidFill>
            <a:srgbClr val="000000">
              <a:alpha val="10000"/>
            </a:srgbClr>
          </a:solidFill>
        </p:spPr>
        <p:txBody>
          <a:bodyPr lIns="288000" bIns="2995200"/>
          <a:lstStyle>
            <a:lvl1pPr algn="l">
              <a:defRPr i="1">
                <a:solidFill>
                  <a:schemeClr val="accent2"/>
                </a:solidFill>
                <a:latin typeface="+mj-lt"/>
                <a:cs typeface="Rockwell"/>
              </a:defRPr>
            </a:lvl1pPr>
          </a:lstStyle>
          <a:p>
            <a:r>
              <a:rPr lang="en-GB" dirty="0"/>
              <a:t>Click to edit Master title style</a:t>
            </a:r>
            <a:endParaRPr lang="en-US" dirty="0"/>
          </a:p>
        </p:txBody>
      </p:sp>
      <p:sp>
        <p:nvSpPr>
          <p:cNvPr id="8" name="Picture Placeholder 7"/>
          <p:cNvSpPr>
            <a:spLocks noGrp="1"/>
          </p:cNvSpPr>
          <p:nvPr>
            <p:ph type="pic" sz="quarter" idx="13"/>
          </p:nvPr>
        </p:nvSpPr>
        <p:spPr>
          <a:xfrm>
            <a:off x="0" y="3630613"/>
            <a:ext cx="9144000" cy="2282507"/>
          </a:xfrm>
        </p:spPr>
        <p:txBody>
          <a:bodyPr/>
          <a:lstStyle/>
          <a:p>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3" name="Subtitle 2"/>
          <p:cNvSpPr>
            <a:spLocks noGrp="1"/>
          </p:cNvSpPr>
          <p:nvPr>
            <p:ph type="subTitle" idx="1"/>
          </p:nvPr>
        </p:nvSpPr>
        <p:spPr>
          <a:xfrm>
            <a:off x="314960" y="2106270"/>
            <a:ext cx="5718164" cy="330200"/>
          </a:xfrm>
        </p:spPr>
        <p:txBody>
          <a:bodyPr/>
          <a:lstStyle>
            <a:lvl1pPr marL="0" indent="0" algn="l">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2" name="Date Placeholder 3"/>
          <p:cNvSpPr>
            <a:spLocks noGrp="1"/>
          </p:cNvSpPr>
          <p:nvPr>
            <p:ph type="dt" sz="half" idx="2"/>
          </p:nvPr>
        </p:nvSpPr>
        <p:spPr>
          <a:xfrm>
            <a:off x="0" y="6356350"/>
            <a:ext cx="1127125" cy="365125"/>
          </a:xfrm>
          <a:prstGeom prst="rect">
            <a:avLst/>
          </a:prstGeom>
        </p:spPr>
        <p:txBody>
          <a:bodyPr vert="horz" lIns="0" tIns="0" rIns="0" bIns="0" rtlCol="0" anchor="b" anchorCtr="0"/>
          <a:lstStyle>
            <a:lvl1pPr algn="r">
              <a:defRPr sz="800">
                <a:solidFill>
                  <a:schemeClr val="tx1">
                    <a:tint val="75000"/>
                  </a:schemeClr>
                </a:solidFill>
              </a:defRPr>
            </a:lvl1pPr>
          </a:lstStyle>
          <a:p>
            <a:fld id="{BF41C72A-955E-E446-BC9D-B26C4F89E465}" type="datetime4">
              <a:rPr lang="en-GB" smtClean="0"/>
              <a:t>06 July 2022</a:t>
            </a:fld>
            <a:endParaRPr lang="en-US" dirty="0"/>
          </a:p>
        </p:txBody>
      </p:sp>
      <p:sp>
        <p:nvSpPr>
          <p:cNvPr id="14" name="Slide Number Placeholder 5"/>
          <p:cNvSpPr>
            <a:spLocks noGrp="1"/>
          </p:cNvSpPr>
          <p:nvPr>
            <p:ph type="sldNum" sz="quarter" idx="4"/>
          </p:nvPr>
        </p:nvSpPr>
        <p:spPr>
          <a:xfrm>
            <a:off x="1361440" y="6356350"/>
            <a:ext cx="854771" cy="365125"/>
          </a:xfrm>
          <a:prstGeom prst="rect">
            <a:avLst/>
          </a:prstGeom>
        </p:spPr>
        <p:txBody>
          <a:bodyPr vert="horz" lIns="0" tIns="0" rIns="0" bIns="0" rtlCol="0" anchor="b" anchorCtr="0"/>
          <a:lstStyle>
            <a:lvl1pPr algn="l">
              <a:defRPr sz="800" b="1" i="0">
                <a:solidFill>
                  <a:schemeClr val="tx1">
                    <a:tint val="75000"/>
                  </a:schemeClr>
                </a:solidFill>
              </a:defRPr>
            </a:lvl1pPr>
          </a:lstStyle>
          <a:p>
            <a:fld id="{8FBF9E81-EB8F-0544-B4FB-9AFFA33323F3}" type="slidenum">
              <a:rPr lang="en-US" smtClean="0"/>
              <a:pPr/>
              <a:t>‹#›</a:t>
            </a:fld>
            <a:endParaRPr lang="en-US" dirty="0"/>
          </a:p>
        </p:txBody>
      </p:sp>
      <p:sp>
        <p:nvSpPr>
          <p:cNvPr id="15" name="Rectangle 14"/>
          <p:cNvSpPr/>
          <p:nvPr userDrawn="1"/>
        </p:nvSpPr>
        <p:spPr>
          <a:xfrm rot="5400000">
            <a:off x="1168730" y="6495943"/>
            <a:ext cx="204842" cy="246221"/>
          </a:xfrm>
          <a:prstGeom prst="rect">
            <a:avLst/>
          </a:prstGeom>
        </p:spPr>
        <p:txBody>
          <a:bodyPr wrap="square">
            <a:spAutoFit/>
          </a:bodyPr>
          <a:lstStyle/>
          <a:p>
            <a:r>
              <a:rPr lang="en-US" sz="1000" b="1" i="0" dirty="0">
                <a:solidFill>
                  <a:srgbClr val="493B52"/>
                </a:solidFill>
                <a:latin typeface="Lucida Grande"/>
                <a:ea typeface="Lucida Grande"/>
                <a:cs typeface="Lucida Grande"/>
              </a:rPr>
              <a:t>⌃</a:t>
            </a:r>
            <a:endParaRPr lang="en-US" sz="1000" b="1" dirty="0">
              <a:solidFill>
                <a:srgbClr val="493B52"/>
              </a:solidFill>
            </a:endParaRPr>
          </a:p>
        </p:txBody>
      </p:sp>
    </p:spTree>
    <p:extLst>
      <p:ext uri="{BB962C8B-B14F-4D97-AF65-F5344CB8AC3E}">
        <p14:creationId xmlns:p14="http://schemas.microsoft.com/office/powerpoint/2010/main" val="3590570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1123469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amp;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255768" y="1596571"/>
            <a:ext cx="7748199" cy="1790096"/>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0" y="3630613"/>
            <a:ext cx="9144000" cy="2517775"/>
          </a:xfrm>
        </p:spPr>
        <p:txBody>
          <a:bodyPr/>
          <a:lstStyle/>
          <a:p>
            <a:endParaRPr lang="en-US" dirty="0"/>
          </a:p>
        </p:txBody>
      </p:sp>
      <p:sp>
        <p:nvSpPr>
          <p:cNvPr id="10" name="Text Placeholder 5"/>
          <p:cNvSpPr>
            <a:spLocks noGrp="1"/>
          </p:cNvSpPr>
          <p:nvPr>
            <p:ph type="body" sz="quarter" idx="14"/>
          </p:nvPr>
        </p:nvSpPr>
        <p:spPr>
          <a:xfrm>
            <a:off x="166682" y="5878282"/>
            <a:ext cx="5718175" cy="284123"/>
          </a:xfrm>
        </p:spPr>
        <p:txBody>
          <a:bodyPr/>
          <a:lstStyle>
            <a:lvl1pPr marL="0" indent="0">
              <a:buNone/>
              <a:defRPr sz="800" b="1" i="1">
                <a:solidFill>
                  <a:schemeClr val="bg1"/>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438997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amp; Vertical Pic">
    <p:spTree>
      <p:nvGrpSpPr>
        <p:cNvPr id="1" name=""/>
        <p:cNvGrpSpPr/>
        <p:nvPr/>
      </p:nvGrpSpPr>
      <p:grpSpPr>
        <a:xfrm>
          <a:off x="0" y="0"/>
          <a:ext cx="0" cy="0"/>
          <a:chOff x="0" y="0"/>
          <a:chExt cx="0" cy="0"/>
        </a:xfrm>
      </p:grpSpPr>
      <p:sp>
        <p:nvSpPr>
          <p:cNvPr id="2" name="Title 1"/>
          <p:cNvSpPr>
            <a:spLocks noGrp="1"/>
          </p:cNvSpPr>
          <p:nvPr>
            <p:ph type="title"/>
          </p:nvPr>
        </p:nvSpPr>
        <p:spPr>
          <a:xfrm>
            <a:off x="3066143" y="274638"/>
            <a:ext cx="5937824" cy="931862"/>
          </a:xfrm>
        </p:spPr>
        <p:txBody>
          <a:bodyPr/>
          <a:lstStyle/>
          <a:p>
            <a:r>
              <a:rPr lang="en-GB" noProof="0"/>
              <a:t>Click to edit Master title style</a:t>
            </a:r>
          </a:p>
        </p:txBody>
      </p:sp>
      <p:sp>
        <p:nvSpPr>
          <p:cNvPr id="3" name="Content Placeholder 2"/>
          <p:cNvSpPr>
            <a:spLocks noGrp="1"/>
          </p:cNvSpPr>
          <p:nvPr>
            <p:ph idx="1"/>
          </p:nvPr>
        </p:nvSpPr>
        <p:spPr>
          <a:xfrm>
            <a:off x="3066143" y="1596570"/>
            <a:ext cx="5937824" cy="4759779"/>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166682" y="0"/>
            <a:ext cx="2699891" cy="6858000"/>
          </a:xfrm>
        </p:spPr>
        <p:txBody>
          <a:bodyPr/>
          <a:lstStyle/>
          <a:p>
            <a:endParaRPr lang="en-GB" noProof="0" dirty="0"/>
          </a:p>
        </p:txBody>
      </p:sp>
      <p:sp>
        <p:nvSpPr>
          <p:cNvPr id="9" name="Text Placeholder 5"/>
          <p:cNvSpPr>
            <a:spLocks noGrp="1"/>
          </p:cNvSpPr>
          <p:nvPr>
            <p:ph type="body" sz="quarter" idx="14"/>
          </p:nvPr>
        </p:nvSpPr>
        <p:spPr>
          <a:xfrm rot="16200000">
            <a:off x="-1048881" y="4867416"/>
            <a:ext cx="2699891" cy="284123"/>
          </a:xfrm>
        </p:spPr>
        <p:txBody>
          <a:bodyPr anchor="ctr"/>
          <a:lstStyle>
            <a:lvl1pPr marL="0" indent="0">
              <a:buNone/>
              <a:defRPr sz="800" b="1" i="1">
                <a:solidFill>
                  <a:schemeClr val="bg1"/>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1450599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255768" y="2739571"/>
            <a:ext cx="4105445" cy="3302001"/>
          </a:xfrm>
        </p:spPr>
        <p:txBody>
          <a:bodyPr/>
          <a:lstStyle>
            <a:lvl1pPr>
              <a:spcBef>
                <a:spcPts val="0"/>
              </a:spcBef>
              <a:spcAft>
                <a:spcPts val="300"/>
              </a:spcAft>
              <a:defRPr sz="1100"/>
            </a:lvl1pPr>
            <a:lvl2pPr>
              <a:spcBef>
                <a:spcPts val="0"/>
              </a:spcBef>
              <a:spcAft>
                <a:spcPts val="300"/>
              </a:spcAft>
              <a:defRPr sz="1100"/>
            </a:lvl2pPr>
            <a:lvl3pPr>
              <a:spcBef>
                <a:spcPts val="0"/>
              </a:spcBef>
              <a:spcAft>
                <a:spcPts val="300"/>
              </a:spcAft>
              <a:defRPr sz="1100"/>
            </a:lvl3pPr>
            <a:lvl4pPr>
              <a:spcBef>
                <a:spcPts val="0"/>
              </a:spcBef>
              <a:spcAft>
                <a:spcPts val="300"/>
              </a:spcAft>
              <a:defRPr sz="1100"/>
            </a:lvl4pPr>
            <a:lvl5pPr marL="898525" indent="-179388">
              <a:spcBef>
                <a:spcPts val="0"/>
              </a:spcBef>
              <a:spcAft>
                <a:spcPts val="3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5569858" y="2739571"/>
            <a:ext cx="3247571" cy="3302001"/>
          </a:xfrm>
        </p:spPr>
        <p:txBody>
          <a:bodyPr/>
          <a:lstStyle/>
          <a:p>
            <a:endParaRPr lang="en-GB" noProof="0" dirty="0"/>
          </a:p>
        </p:txBody>
      </p:sp>
      <p:sp>
        <p:nvSpPr>
          <p:cNvPr id="9" name="Content Placeholder 2"/>
          <p:cNvSpPr>
            <a:spLocks noGrp="1"/>
          </p:cNvSpPr>
          <p:nvPr>
            <p:ph idx="14"/>
          </p:nvPr>
        </p:nvSpPr>
        <p:spPr>
          <a:xfrm>
            <a:off x="1255769" y="1405573"/>
            <a:ext cx="7748198" cy="1170714"/>
          </a:xfrm>
        </p:spPr>
        <p:txBody>
          <a:bodyPr/>
          <a:lstStyle>
            <a:lvl1pPr>
              <a:spcBef>
                <a:spcPts val="0"/>
              </a:spcBef>
              <a:spcAft>
                <a:spcPts val="300"/>
              </a:spcAft>
              <a:defRPr sz="1100"/>
            </a:lvl1pPr>
            <a:lvl2pPr>
              <a:spcBef>
                <a:spcPts val="0"/>
              </a:spcBef>
              <a:spcAft>
                <a:spcPts val="300"/>
              </a:spcAft>
              <a:defRPr sz="1100"/>
            </a:lvl2pPr>
            <a:lvl3pPr>
              <a:spcBef>
                <a:spcPts val="0"/>
              </a:spcBef>
              <a:spcAft>
                <a:spcPts val="300"/>
              </a:spcAft>
              <a:defRPr sz="1100"/>
            </a:lvl3pPr>
            <a:lvl4pPr>
              <a:spcBef>
                <a:spcPts val="0"/>
              </a:spcBef>
              <a:spcAft>
                <a:spcPts val="300"/>
              </a:spcAft>
              <a:defRPr sz="1100"/>
            </a:lvl4pPr>
            <a:lvl5pPr marL="898525" indent="-179388">
              <a:spcBef>
                <a:spcPts val="0"/>
              </a:spcBef>
              <a:spcAft>
                <a:spcPts val="3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18384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91FAF5C-FEF8-6541-BC91-5809DE2F1B7F}" type="datetime4">
              <a:rPr lang="en-GB" smtClean="0"/>
              <a:t>06 July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3817476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72107-EF07-2C45-B628-50D106631FD5}" type="datetime4">
              <a:rPr lang="en-GB" smtClean="0"/>
              <a:t>06 July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407153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amp;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1255768" y="1596571"/>
            <a:ext cx="7748199" cy="1790096"/>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0" y="3630613"/>
            <a:ext cx="9144000" cy="2517775"/>
          </a:xfrm>
        </p:spPr>
        <p:txBody>
          <a:bodyPr/>
          <a:lstStyle/>
          <a:p>
            <a:endParaRPr lang="en-US" dirty="0"/>
          </a:p>
        </p:txBody>
      </p:sp>
      <p:sp>
        <p:nvSpPr>
          <p:cNvPr id="10" name="Text Placeholder 5"/>
          <p:cNvSpPr>
            <a:spLocks noGrp="1"/>
          </p:cNvSpPr>
          <p:nvPr>
            <p:ph type="body" sz="quarter" idx="14"/>
          </p:nvPr>
        </p:nvSpPr>
        <p:spPr>
          <a:xfrm>
            <a:off x="166682" y="5878282"/>
            <a:ext cx="5718175" cy="284123"/>
          </a:xfrm>
        </p:spPr>
        <p:txBody>
          <a:bodyPr/>
          <a:lstStyle>
            <a:lvl1pPr marL="0" indent="0">
              <a:buNone/>
              <a:defRPr sz="800" b="1" i="1">
                <a:solidFill>
                  <a:schemeClr val="bg1"/>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2233645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93039"/>
            <a:ext cx="9144000" cy="6490800"/>
          </a:xfrm>
        </p:spPr>
        <p:txBody>
          <a:bodyPr/>
          <a:lstStyle/>
          <a:p>
            <a:endParaRPr lang="en-US" dirty="0"/>
          </a:p>
        </p:txBody>
      </p:sp>
      <p:sp>
        <p:nvSpPr>
          <p:cNvPr id="4" name="Date Placeholder 3"/>
          <p:cNvSpPr>
            <a:spLocks noGrp="1"/>
          </p:cNvSpPr>
          <p:nvPr>
            <p:ph type="dt" sz="half" idx="10"/>
          </p:nvPr>
        </p:nvSpPr>
        <p:spPr/>
        <p:txBody>
          <a:bodyPr tIns="0" bIns="0" anchor="b"/>
          <a:lstStyle>
            <a:lvl1pPr algn="r">
              <a:defRPr sz="800" baseline="0"/>
            </a:lvl1pPr>
          </a:lstStyle>
          <a:p>
            <a:fld id="{A73C66F0-C193-2245-AC1C-3129D3B38D12}" type="datetime4">
              <a:rPr lang="en-GB" smtClean="0"/>
              <a:t>06 July 2022</a:t>
            </a:fld>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6" name="Slide Number Placeholder 5"/>
          <p:cNvSpPr>
            <a:spLocks noGrp="1"/>
          </p:cNvSpPr>
          <p:nvPr>
            <p:ph type="sldNum" sz="quarter" idx="12"/>
          </p:nvPr>
        </p:nvSpPr>
        <p:spPr>
          <a:xfrm>
            <a:off x="166682" y="6362065"/>
            <a:ext cx="961078" cy="365125"/>
          </a:xfrm>
        </p:spPr>
        <p:txBody>
          <a:bodyPr tIns="0" bIns="0" anchor="b"/>
          <a:lstStyle>
            <a:lvl1pPr algn="ctr">
              <a:defRPr sz="800" baseline="0"/>
            </a:lvl1pPr>
          </a:lstStyle>
          <a:p>
            <a:r>
              <a:rPr lang="en-US" dirty="0"/>
              <a:t>Slide </a:t>
            </a:r>
            <a:fld id="{8FBF9E81-EB8F-0544-B4FB-9AFFA33323F3}" type="slidenum">
              <a:rPr lang="en-US" smtClean="0"/>
              <a:pPr/>
              <a:t>‹#›</a:t>
            </a:fld>
            <a:endParaRPr lang="en-US" dirty="0"/>
          </a:p>
        </p:txBody>
      </p:sp>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4987925"/>
            <a:ext cx="9144000" cy="1470025"/>
          </a:xfrm>
          <a:solidFill>
            <a:srgbClr val="285364">
              <a:alpha val="85000"/>
            </a:srgbClr>
          </a:solidFill>
        </p:spPr>
        <p:txBody>
          <a:bodyPr lIns="288000" bIns="702000"/>
          <a:lstStyle>
            <a:lvl1pPr algn="l">
              <a:defRPr>
                <a:solidFill>
                  <a:schemeClr val="bg1"/>
                </a:solidFill>
                <a:latin typeface="Rockwell"/>
                <a:cs typeface="Rockwell"/>
              </a:defRPr>
            </a:lvl1pPr>
          </a:lstStyle>
          <a:p>
            <a:r>
              <a:rPr lang="en-GB" dirty="0"/>
              <a:t>Click to edit Master title style</a:t>
            </a:r>
            <a:endParaRPr lang="en-US" dirty="0"/>
          </a:p>
        </p:txBody>
      </p:sp>
      <p:sp>
        <p:nvSpPr>
          <p:cNvPr id="3" name="Subtitle 2"/>
          <p:cNvSpPr>
            <a:spLocks noGrp="1"/>
          </p:cNvSpPr>
          <p:nvPr>
            <p:ph type="subTitle" idx="1"/>
          </p:nvPr>
        </p:nvSpPr>
        <p:spPr>
          <a:xfrm>
            <a:off x="314960" y="5900420"/>
            <a:ext cx="5718164" cy="3302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965356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193037"/>
            <a:ext cx="9144000" cy="5896800"/>
          </a:xfrm>
          <a:solidFill>
            <a:srgbClr val="000000">
              <a:alpha val="10000"/>
            </a:srgbClr>
          </a:solidFill>
        </p:spPr>
        <p:txBody>
          <a:bodyPr lIns="288000" bIns="2995200"/>
          <a:lstStyle>
            <a:lvl1pPr algn="l">
              <a:defRPr i="1">
                <a:solidFill>
                  <a:srgbClr val="285364"/>
                </a:solidFill>
                <a:latin typeface="+mj-lt"/>
                <a:cs typeface="Rockwell"/>
              </a:defRPr>
            </a:lvl1pPr>
          </a:lstStyle>
          <a:p>
            <a:r>
              <a:rPr lang="en-GB" dirty="0"/>
              <a:t>Click to edit Master title style</a:t>
            </a:r>
            <a:endParaRPr lang="en-US" dirty="0"/>
          </a:p>
        </p:txBody>
      </p:sp>
      <p:sp>
        <p:nvSpPr>
          <p:cNvPr id="8" name="Picture Placeholder 7"/>
          <p:cNvSpPr>
            <a:spLocks noGrp="1"/>
          </p:cNvSpPr>
          <p:nvPr>
            <p:ph type="pic" sz="quarter" idx="13"/>
          </p:nvPr>
        </p:nvSpPr>
        <p:spPr>
          <a:xfrm>
            <a:off x="0" y="3630613"/>
            <a:ext cx="9144000" cy="2282507"/>
          </a:xfrm>
        </p:spPr>
        <p:txBody>
          <a:bodyPr/>
          <a:lstStyle/>
          <a:p>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3" name="Subtitle 2"/>
          <p:cNvSpPr>
            <a:spLocks noGrp="1"/>
          </p:cNvSpPr>
          <p:nvPr>
            <p:ph type="subTitle" idx="1"/>
          </p:nvPr>
        </p:nvSpPr>
        <p:spPr>
          <a:xfrm>
            <a:off x="314960" y="2106270"/>
            <a:ext cx="5718164" cy="330200"/>
          </a:xfrm>
        </p:spPr>
        <p:txBody>
          <a:bodyPr/>
          <a:lstStyle>
            <a:lvl1pPr marL="0" indent="0" algn="l">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2" name="Date Placeholder 3"/>
          <p:cNvSpPr>
            <a:spLocks noGrp="1"/>
          </p:cNvSpPr>
          <p:nvPr>
            <p:ph type="dt" sz="half" idx="2"/>
          </p:nvPr>
        </p:nvSpPr>
        <p:spPr>
          <a:xfrm>
            <a:off x="0" y="6356350"/>
            <a:ext cx="1127125" cy="365125"/>
          </a:xfrm>
          <a:prstGeom prst="rect">
            <a:avLst/>
          </a:prstGeom>
        </p:spPr>
        <p:txBody>
          <a:bodyPr vert="horz" lIns="0" tIns="0" rIns="0" bIns="0" rtlCol="0" anchor="b" anchorCtr="0"/>
          <a:lstStyle>
            <a:lvl1pPr algn="r">
              <a:defRPr sz="800">
                <a:solidFill>
                  <a:schemeClr val="tx1">
                    <a:tint val="75000"/>
                  </a:schemeClr>
                </a:solidFill>
              </a:defRPr>
            </a:lvl1pPr>
          </a:lstStyle>
          <a:p>
            <a:fld id="{BF41C72A-955E-E446-BC9D-B26C4F89E465}" type="datetime4">
              <a:rPr lang="en-GB" smtClean="0"/>
              <a:t>06 July 2022</a:t>
            </a:fld>
            <a:endParaRPr lang="en-US" dirty="0"/>
          </a:p>
        </p:txBody>
      </p:sp>
      <p:sp>
        <p:nvSpPr>
          <p:cNvPr id="14" name="Slide Number Placeholder 5"/>
          <p:cNvSpPr>
            <a:spLocks noGrp="1"/>
          </p:cNvSpPr>
          <p:nvPr>
            <p:ph type="sldNum" sz="quarter" idx="4"/>
          </p:nvPr>
        </p:nvSpPr>
        <p:spPr>
          <a:xfrm>
            <a:off x="1361440" y="6356350"/>
            <a:ext cx="854771" cy="365125"/>
          </a:xfrm>
          <a:prstGeom prst="rect">
            <a:avLst/>
          </a:prstGeom>
        </p:spPr>
        <p:txBody>
          <a:bodyPr vert="horz" lIns="0" tIns="0" rIns="0" bIns="0" rtlCol="0" anchor="b" anchorCtr="0"/>
          <a:lstStyle>
            <a:lvl1pPr algn="l">
              <a:defRPr sz="800" b="1" i="0">
                <a:solidFill>
                  <a:schemeClr val="tx1">
                    <a:tint val="75000"/>
                  </a:schemeClr>
                </a:solidFill>
              </a:defRPr>
            </a:lvl1pPr>
          </a:lstStyle>
          <a:p>
            <a:fld id="{8FBF9E81-EB8F-0544-B4FB-9AFFA33323F3}" type="slidenum">
              <a:rPr lang="en-US" smtClean="0"/>
              <a:pPr/>
              <a:t>‹#›</a:t>
            </a:fld>
            <a:endParaRPr lang="en-US" dirty="0"/>
          </a:p>
        </p:txBody>
      </p:sp>
      <p:sp>
        <p:nvSpPr>
          <p:cNvPr id="15" name="Rectangle 14"/>
          <p:cNvSpPr/>
          <p:nvPr userDrawn="1"/>
        </p:nvSpPr>
        <p:spPr>
          <a:xfrm rot="5400000">
            <a:off x="1168730" y="6495943"/>
            <a:ext cx="204842" cy="246221"/>
          </a:xfrm>
          <a:prstGeom prst="rect">
            <a:avLst/>
          </a:prstGeom>
        </p:spPr>
        <p:txBody>
          <a:bodyPr wrap="square">
            <a:spAutoFit/>
          </a:bodyPr>
          <a:lstStyle/>
          <a:p>
            <a:r>
              <a:rPr lang="en-US" sz="1000" b="1" i="0" dirty="0">
                <a:solidFill>
                  <a:srgbClr val="285364"/>
                </a:solidFill>
                <a:latin typeface="Lucida Grande"/>
                <a:ea typeface="Lucida Grande"/>
                <a:cs typeface="Lucida Grande"/>
              </a:rPr>
              <a:t>⌃</a:t>
            </a:r>
            <a:endParaRPr lang="en-US" sz="1000" b="1" dirty="0">
              <a:solidFill>
                <a:srgbClr val="285364"/>
              </a:solidFill>
            </a:endParaRPr>
          </a:p>
        </p:txBody>
      </p:sp>
    </p:spTree>
    <p:extLst>
      <p:ext uri="{BB962C8B-B14F-4D97-AF65-F5344CB8AC3E}">
        <p14:creationId xmlns:p14="http://schemas.microsoft.com/office/powerpoint/2010/main" val="1308197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1247551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amp;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255768" y="1596571"/>
            <a:ext cx="7748199" cy="1790096"/>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0" y="3630613"/>
            <a:ext cx="9144000" cy="2517775"/>
          </a:xfrm>
        </p:spPr>
        <p:txBody>
          <a:bodyPr/>
          <a:lstStyle/>
          <a:p>
            <a:endParaRPr lang="en-US" dirty="0"/>
          </a:p>
        </p:txBody>
      </p:sp>
      <p:sp>
        <p:nvSpPr>
          <p:cNvPr id="10" name="Text Placeholder 5"/>
          <p:cNvSpPr>
            <a:spLocks noGrp="1"/>
          </p:cNvSpPr>
          <p:nvPr>
            <p:ph type="body" sz="quarter" idx="14"/>
          </p:nvPr>
        </p:nvSpPr>
        <p:spPr>
          <a:xfrm>
            <a:off x="166682" y="5878282"/>
            <a:ext cx="5718175" cy="284123"/>
          </a:xfrm>
        </p:spPr>
        <p:txBody>
          <a:bodyPr/>
          <a:lstStyle>
            <a:lvl1pPr marL="0" indent="0">
              <a:buNone/>
              <a:defRPr sz="800" b="1" i="1">
                <a:solidFill>
                  <a:schemeClr val="bg1"/>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81881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amp; Vertical Pic">
    <p:spTree>
      <p:nvGrpSpPr>
        <p:cNvPr id="1" name=""/>
        <p:cNvGrpSpPr/>
        <p:nvPr/>
      </p:nvGrpSpPr>
      <p:grpSpPr>
        <a:xfrm>
          <a:off x="0" y="0"/>
          <a:ext cx="0" cy="0"/>
          <a:chOff x="0" y="0"/>
          <a:chExt cx="0" cy="0"/>
        </a:xfrm>
      </p:grpSpPr>
      <p:sp>
        <p:nvSpPr>
          <p:cNvPr id="2" name="Title 1"/>
          <p:cNvSpPr>
            <a:spLocks noGrp="1"/>
          </p:cNvSpPr>
          <p:nvPr>
            <p:ph type="title"/>
          </p:nvPr>
        </p:nvSpPr>
        <p:spPr>
          <a:xfrm>
            <a:off x="3066143" y="274638"/>
            <a:ext cx="5937824" cy="931862"/>
          </a:xfrm>
        </p:spPr>
        <p:txBody>
          <a:bodyPr/>
          <a:lstStyle/>
          <a:p>
            <a:r>
              <a:rPr lang="en-GB" noProof="0"/>
              <a:t>Click to edit Master title style</a:t>
            </a:r>
          </a:p>
        </p:txBody>
      </p:sp>
      <p:sp>
        <p:nvSpPr>
          <p:cNvPr id="3" name="Content Placeholder 2"/>
          <p:cNvSpPr>
            <a:spLocks noGrp="1"/>
          </p:cNvSpPr>
          <p:nvPr>
            <p:ph idx="1"/>
          </p:nvPr>
        </p:nvSpPr>
        <p:spPr>
          <a:xfrm>
            <a:off x="3066143" y="1596570"/>
            <a:ext cx="5937824" cy="4759779"/>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166682" y="0"/>
            <a:ext cx="2699891" cy="6858000"/>
          </a:xfrm>
        </p:spPr>
        <p:txBody>
          <a:bodyPr/>
          <a:lstStyle/>
          <a:p>
            <a:endParaRPr lang="en-GB" noProof="0" dirty="0"/>
          </a:p>
        </p:txBody>
      </p:sp>
      <p:sp>
        <p:nvSpPr>
          <p:cNvPr id="9" name="Text Placeholder 5"/>
          <p:cNvSpPr>
            <a:spLocks noGrp="1"/>
          </p:cNvSpPr>
          <p:nvPr>
            <p:ph type="body" sz="quarter" idx="14"/>
          </p:nvPr>
        </p:nvSpPr>
        <p:spPr>
          <a:xfrm rot="16200000">
            <a:off x="-1048881" y="4867416"/>
            <a:ext cx="2699891" cy="284123"/>
          </a:xfrm>
        </p:spPr>
        <p:txBody>
          <a:bodyPr anchor="ctr"/>
          <a:lstStyle>
            <a:lvl1pPr marL="0" indent="0">
              <a:buNone/>
              <a:defRPr sz="800" b="1" i="1">
                <a:solidFill>
                  <a:schemeClr val="bg1"/>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1907642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255768" y="2739571"/>
            <a:ext cx="4105445" cy="3302001"/>
          </a:xfrm>
        </p:spPr>
        <p:txBody>
          <a:bodyPr/>
          <a:lstStyle>
            <a:lvl1pPr>
              <a:spcBef>
                <a:spcPts val="0"/>
              </a:spcBef>
              <a:spcAft>
                <a:spcPts val="300"/>
              </a:spcAft>
              <a:defRPr sz="1100"/>
            </a:lvl1pPr>
            <a:lvl2pPr>
              <a:spcBef>
                <a:spcPts val="0"/>
              </a:spcBef>
              <a:spcAft>
                <a:spcPts val="300"/>
              </a:spcAft>
              <a:defRPr sz="1100"/>
            </a:lvl2pPr>
            <a:lvl3pPr>
              <a:spcBef>
                <a:spcPts val="0"/>
              </a:spcBef>
              <a:spcAft>
                <a:spcPts val="300"/>
              </a:spcAft>
              <a:defRPr sz="1100"/>
            </a:lvl3pPr>
            <a:lvl4pPr>
              <a:spcBef>
                <a:spcPts val="0"/>
              </a:spcBef>
              <a:spcAft>
                <a:spcPts val="300"/>
              </a:spcAft>
              <a:defRPr sz="1100"/>
            </a:lvl4pPr>
            <a:lvl5pPr marL="898525" indent="-179388">
              <a:spcBef>
                <a:spcPts val="0"/>
              </a:spcBef>
              <a:spcAft>
                <a:spcPts val="3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5569858" y="2739571"/>
            <a:ext cx="3247571" cy="3302001"/>
          </a:xfrm>
        </p:spPr>
        <p:txBody>
          <a:bodyPr/>
          <a:lstStyle/>
          <a:p>
            <a:endParaRPr lang="en-GB" noProof="0" dirty="0"/>
          </a:p>
        </p:txBody>
      </p:sp>
      <p:sp>
        <p:nvSpPr>
          <p:cNvPr id="9" name="Content Placeholder 2"/>
          <p:cNvSpPr>
            <a:spLocks noGrp="1"/>
          </p:cNvSpPr>
          <p:nvPr>
            <p:ph idx="14"/>
          </p:nvPr>
        </p:nvSpPr>
        <p:spPr>
          <a:xfrm>
            <a:off x="1255769" y="1405573"/>
            <a:ext cx="7748198" cy="1170714"/>
          </a:xfrm>
        </p:spPr>
        <p:txBody>
          <a:bodyPr/>
          <a:lstStyle>
            <a:lvl1pPr>
              <a:spcBef>
                <a:spcPts val="0"/>
              </a:spcBef>
              <a:spcAft>
                <a:spcPts val="300"/>
              </a:spcAft>
              <a:defRPr sz="1100"/>
            </a:lvl1pPr>
            <a:lvl2pPr>
              <a:spcBef>
                <a:spcPts val="0"/>
              </a:spcBef>
              <a:spcAft>
                <a:spcPts val="300"/>
              </a:spcAft>
              <a:defRPr sz="1100"/>
            </a:lvl2pPr>
            <a:lvl3pPr>
              <a:spcBef>
                <a:spcPts val="0"/>
              </a:spcBef>
              <a:spcAft>
                <a:spcPts val="300"/>
              </a:spcAft>
              <a:defRPr sz="1100"/>
            </a:lvl3pPr>
            <a:lvl4pPr>
              <a:spcBef>
                <a:spcPts val="0"/>
              </a:spcBef>
              <a:spcAft>
                <a:spcPts val="300"/>
              </a:spcAft>
              <a:defRPr sz="1100"/>
            </a:lvl4pPr>
            <a:lvl5pPr marL="898525" indent="-179388">
              <a:spcBef>
                <a:spcPts val="0"/>
              </a:spcBef>
              <a:spcAft>
                <a:spcPts val="3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9505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91FAF5C-FEF8-6541-BC91-5809DE2F1B7F}" type="datetime4">
              <a:rPr lang="en-GB" smtClean="0"/>
              <a:t>06 July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1131630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72107-EF07-2C45-B628-50D106631FD5}" type="datetime4">
              <a:rPr lang="en-GB" smtClean="0"/>
              <a:t>06 July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1705407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3"/>
          </p:nvPr>
        </p:nvSpPr>
        <p:spPr>
          <a:xfrm>
            <a:off x="0" y="193039"/>
            <a:ext cx="9144000" cy="6490800"/>
          </a:xfrm>
        </p:spPr>
        <p:txBody>
          <a:bodyPr anchor="ctr"/>
          <a:lstStyle>
            <a:lvl1pPr marL="0" indent="0" algn="ctr">
              <a:buNone/>
              <a:defRPr/>
            </a:lvl1pPr>
          </a:lstStyle>
          <a:p>
            <a:endParaRPr lang="en-US" dirty="0"/>
          </a:p>
        </p:txBody>
      </p:sp>
      <p:sp>
        <p:nvSpPr>
          <p:cNvPr id="4" name="Date Placeholder 3"/>
          <p:cNvSpPr>
            <a:spLocks noGrp="1"/>
          </p:cNvSpPr>
          <p:nvPr>
            <p:ph type="dt" sz="half" idx="10"/>
          </p:nvPr>
        </p:nvSpPr>
        <p:spPr/>
        <p:txBody>
          <a:bodyPr tIns="0" bIns="0" anchor="b"/>
          <a:lstStyle>
            <a:lvl1pPr algn="r">
              <a:defRPr sz="800" baseline="0"/>
            </a:lvl1pPr>
          </a:lstStyle>
          <a:p>
            <a:fld id="{38922F41-1510-EF4D-A671-63336F005A72}" type="datetime4">
              <a:rPr lang="en-GB" smtClean="0"/>
              <a:t>06 July 2022</a:t>
            </a:fld>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6" name="Slide Number Placeholder 5"/>
          <p:cNvSpPr>
            <a:spLocks noGrp="1"/>
          </p:cNvSpPr>
          <p:nvPr>
            <p:ph type="sldNum" sz="quarter" idx="12"/>
          </p:nvPr>
        </p:nvSpPr>
        <p:spPr>
          <a:xfrm>
            <a:off x="166682" y="6362065"/>
            <a:ext cx="961078" cy="365125"/>
          </a:xfrm>
        </p:spPr>
        <p:txBody>
          <a:bodyPr tIns="0" bIns="0" anchor="b"/>
          <a:lstStyle>
            <a:lvl1pPr algn="ctr">
              <a:defRPr sz="800" baseline="0"/>
            </a:lvl1pPr>
          </a:lstStyle>
          <a:p>
            <a:r>
              <a:rPr lang="en-US" dirty="0"/>
              <a:t>Slide </a:t>
            </a:r>
            <a:fld id="{8FBF9E81-EB8F-0544-B4FB-9AFFA33323F3}" type="slidenum">
              <a:rPr lang="en-US" smtClean="0"/>
              <a:pPr/>
              <a:t>‹#›</a:t>
            </a:fld>
            <a:endParaRPr lang="en-US" dirty="0"/>
          </a:p>
        </p:txBody>
      </p:sp>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98400" y="3352800"/>
            <a:ext cx="7751119" cy="2631440"/>
          </a:xfrm>
          <a:solidFill>
            <a:schemeClr val="bg1">
              <a:alpha val="50000"/>
            </a:schemeClr>
          </a:solidFill>
        </p:spPr>
        <p:txBody>
          <a:bodyPr lIns="0" bIns="0" anchor="ctr" anchorCtr="0"/>
          <a:lstStyle>
            <a:lvl1pPr algn="ctr">
              <a:defRPr sz="3600" b="0" i="0" cap="none" baseline="0">
                <a:solidFill>
                  <a:schemeClr val="bg2">
                    <a:lumMod val="75000"/>
                  </a:schemeClr>
                </a:solidFill>
                <a:latin typeface="+mn-lt"/>
                <a:ea typeface="FoundrySans-Light" charset="0"/>
                <a:cs typeface="FoundrySans-Light" charset="0"/>
              </a:defRPr>
            </a:lvl1pPr>
          </a:lstStyle>
          <a:p>
            <a:r>
              <a:rPr lang="en-GB" dirty="0"/>
              <a:t>Click to edit Master title style</a:t>
            </a:r>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38046"/>
          <a:stretch/>
        </p:blipFill>
        <p:spPr>
          <a:xfrm>
            <a:off x="0" y="2662517"/>
            <a:ext cx="3932403" cy="4021321"/>
          </a:xfrm>
          <a:prstGeom prst="rect">
            <a:avLst/>
          </a:prstGeom>
        </p:spPr>
      </p:pic>
      <p:sp>
        <p:nvSpPr>
          <p:cNvPr id="14" name="Rectangle 13"/>
          <p:cNvSpPr/>
          <p:nvPr userDrawn="1"/>
        </p:nvSpPr>
        <p:spPr>
          <a:xfrm>
            <a:off x="5966920" y="193039"/>
            <a:ext cx="3177080" cy="559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8401" y="915957"/>
            <a:ext cx="2060028" cy="1023643"/>
          </a:xfrm>
          <a:prstGeom prst="rect">
            <a:avLst/>
          </a:prstGeom>
        </p:spPr>
      </p:pic>
      <p:sp>
        <p:nvSpPr>
          <p:cNvPr id="3" name="Subtitle 2"/>
          <p:cNvSpPr>
            <a:spLocks noGrp="1"/>
          </p:cNvSpPr>
          <p:nvPr>
            <p:ph type="subTitle" idx="1"/>
          </p:nvPr>
        </p:nvSpPr>
        <p:spPr>
          <a:xfrm>
            <a:off x="698399" y="5350884"/>
            <a:ext cx="7751120" cy="330200"/>
          </a:xfrm>
        </p:spPr>
        <p:txBody>
          <a:bodyPr/>
          <a:lstStyle>
            <a:lvl1pPr marL="0" indent="0" algn="ctr">
              <a:buNone/>
              <a:defRPr sz="1400" b="0" i="0" cap="all" spc="100" baseline="0">
                <a:solidFill>
                  <a:schemeClr val="bg2">
                    <a:lumMod val="7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229677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ky Divider Slide">
    <p:spTree>
      <p:nvGrpSpPr>
        <p:cNvPr id="1" name=""/>
        <p:cNvGrpSpPr/>
        <p:nvPr/>
      </p:nvGrpSpPr>
      <p:grpSpPr>
        <a:xfrm>
          <a:off x="0" y="0"/>
          <a:ext cx="0" cy="0"/>
          <a:chOff x="0" y="0"/>
          <a:chExt cx="0" cy="0"/>
        </a:xfrm>
      </p:grpSpPr>
      <p:sp>
        <p:nvSpPr>
          <p:cNvPr id="24" name="Title 1"/>
          <p:cNvSpPr txBox="1">
            <a:spLocks/>
          </p:cNvSpPr>
          <p:nvPr userDrawn="1"/>
        </p:nvSpPr>
        <p:spPr>
          <a:xfrm>
            <a:off x="0" y="193037"/>
            <a:ext cx="9144000" cy="5896800"/>
          </a:xfrm>
          <a:prstGeom prst="rect">
            <a:avLst/>
          </a:prstGeom>
          <a:solidFill>
            <a:schemeClr val="bg1"/>
          </a:solidFill>
        </p:spPr>
        <p:txBody>
          <a:bodyPr vert="horz" lIns="288000" tIns="0" rIns="0" bIns="2995200" rtlCol="0" anchor="b" anchorCtr="0">
            <a:noAutofit/>
          </a:bodyPr>
          <a:lstStyle>
            <a:lvl1pPr algn="l" defTabSz="457200" rtl="0" eaLnBrk="1" latinLnBrk="0" hangingPunct="1">
              <a:lnSpc>
                <a:spcPct val="90000"/>
              </a:lnSpc>
              <a:spcBef>
                <a:spcPct val="0"/>
              </a:spcBef>
              <a:buNone/>
              <a:defRPr lang="en-US" sz="2400" b="0" i="1" kern="1200" cap="none" baseline="0" dirty="0">
                <a:solidFill>
                  <a:schemeClr val="tx2">
                    <a:lumMod val="90000"/>
                    <a:lumOff val="10000"/>
                  </a:schemeClr>
                </a:solidFill>
                <a:latin typeface="+mj-lt"/>
                <a:ea typeface="FoundrySans-Demi" charset="0"/>
                <a:cs typeface="Rockwell"/>
              </a:defRPr>
            </a:lvl1pPr>
          </a:lstStyle>
          <a:p>
            <a:endParaRPr lang="en-GB" dirty="0"/>
          </a:p>
        </p:txBody>
      </p:sp>
      <p:sp>
        <p:nvSpPr>
          <p:cNvPr id="2" name="Title 1"/>
          <p:cNvSpPr>
            <a:spLocks noGrp="1"/>
          </p:cNvSpPr>
          <p:nvPr>
            <p:ph type="ctrTitle"/>
          </p:nvPr>
        </p:nvSpPr>
        <p:spPr>
          <a:xfrm>
            <a:off x="0" y="193037"/>
            <a:ext cx="9144000" cy="5896800"/>
          </a:xfrm>
          <a:solidFill>
            <a:schemeClr val="accent1">
              <a:alpha val="10000"/>
            </a:schemeClr>
          </a:solidFill>
        </p:spPr>
        <p:txBody>
          <a:bodyPr lIns="288000" bIns="2995200"/>
          <a:lstStyle>
            <a:lvl1pPr algn="l">
              <a:defRPr b="0" i="1" cap="none" baseline="0">
                <a:solidFill>
                  <a:schemeClr val="accent1"/>
                </a:solidFill>
                <a:latin typeface="+mj-lt"/>
                <a:cs typeface="Rockwell"/>
              </a:defRPr>
            </a:lvl1pPr>
          </a:lstStyle>
          <a:p>
            <a:r>
              <a:rPr lang="en-GB" dirty="0"/>
              <a:t>Click to edit Master title style</a:t>
            </a:r>
            <a:endParaRPr lang="en-US" dirty="0"/>
          </a:p>
        </p:txBody>
      </p:sp>
      <p:sp>
        <p:nvSpPr>
          <p:cNvPr id="8" name="Picture Placeholder 7"/>
          <p:cNvSpPr>
            <a:spLocks noGrp="1"/>
          </p:cNvSpPr>
          <p:nvPr>
            <p:ph type="pic" sz="quarter" idx="13"/>
          </p:nvPr>
        </p:nvSpPr>
        <p:spPr>
          <a:xfrm>
            <a:off x="0" y="3630613"/>
            <a:ext cx="9144000" cy="2282507"/>
          </a:xfrm>
        </p:spPr>
        <p:txBody>
          <a:bodyPr anchor="ctr"/>
          <a:lstStyle>
            <a:lvl1pPr marL="0" indent="0" algn="ctr">
              <a:buNone/>
              <a:defRPr/>
            </a:lvl1pPr>
          </a:lstStyle>
          <a:p>
            <a:endParaRPr lang="en-US" dirty="0"/>
          </a:p>
        </p:txBody>
      </p:sp>
      <p:sp>
        <p:nvSpPr>
          <p:cNvPr id="3" name="Subtitle 2"/>
          <p:cNvSpPr>
            <a:spLocks noGrp="1"/>
          </p:cNvSpPr>
          <p:nvPr>
            <p:ph type="subTitle" idx="1"/>
          </p:nvPr>
        </p:nvSpPr>
        <p:spPr>
          <a:xfrm>
            <a:off x="314960" y="2106270"/>
            <a:ext cx="5718164" cy="330200"/>
          </a:xfrm>
        </p:spPr>
        <p:txBody>
          <a:bodyPr vert="horz" lIns="0" tIns="0" rIns="180000" bIns="0" rtlCol="0" anchor="b">
            <a:noAutofit/>
          </a:bodyPr>
          <a:lstStyle>
            <a:lvl1pPr>
              <a:defRPr lang="en-US" sz="1400" b="1" cap="all" dirty="0">
                <a:solidFill>
                  <a:schemeClr val="tx2">
                    <a:lumMod val="90000"/>
                    <a:lumOff val="10000"/>
                  </a:schemeClr>
                </a:solidFill>
              </a:defRPr>
            </a:lvl1pPr>
          </a:lstStyle>
          <a:p>
            <a:pPr marL="0" lvl="0" indent="0">
              <a:buNone/>
            </a:pPr>
            <a:r>
              <a:rPr lang="en-GB" dirty="0"/>
              <a:t>Click to edit Master subtitle style</a:t>
            </a:r>
            <a:endParaRPr lang="en-US" dirty="0"/>
          </a:p>
        </p:txBody>
      </p:sp>
      <p:sp>
        <p:nvSpPr>
          <p:cNvPr id="18" name="Rectangle 17"/>
          <p:cNvSpPr/>
          <p:nvPr userDrawn="1"/>
        </p:nvSpPr>
        <p:spPr>
          <a:xfrm rot="10800000">
            <a:off x="7046258" y="193037"/>
            <a:ext cx="2097739" cy="3900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ooter Placeholder 4"/>
          <p:cNvSpPr>
            <a:spLocks noGrp="1"/>
          </p:cNvSpPr>
          <p:nvPr>
            <p:ph type="ftr" sz="quarter" idx="3"/>
          </p:nvPr>
        </p:nvSpPr>
        <p:spPr>
          <a:xfrm>
            <a:off x="1710326" y="6356350"/>
            <a:ext cx="4847106" cy="365125"/>
          </a:xfrm>
          <a:prstGeom prst="rect">
            <a:avLst/>
          </a:prstGeom>
        </p:spPr>
        <p:txBody>
          <a:bodyPr vert="horz" lIns="0" tIns="0" rIns="0" bIns="0" rtlCol="0" anchor="b" anchorCtr="0"/>
          <a:lstStyle>
            <a:lvl1pPr algn="ctr">
              <a:defRPr sz="800">
                <a:solidFill>
                  <a:schemeClr val="tx1">
                    <a:tint val="75000"/>
                  </a:schemeClr>
                </a:solidFill>
              </a:defRPr>
            </a:lvl1pPr>
          </a:lstStyle>
          <a:p>
            <a:endParaRPr lang="en-US" dirty="0"/>
          </a:p>
        </p:txBody>
      </p:sp>
      <p:sp>
        <p:nvSpPr>
          <p:cNvPr id="13" name="Rectangle 12"/>
          <p:cNvSpPr/>
          <p:nvPr userDrawn="1"/>
        </p:nvSpPr>
        <p:spPr>
          <a:xfrm>
            <a:off x="266286" y="1"/>
            <a:ext cx="648000" cy="86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r="61451"/>
          <a:stretch/>
        </p:blipFill>
        <p:spPr>
          <a:xfrm>
            <a:off x="427342" y="155055"/>
            <a:ext cx="325888" cy="504016"/>
          </a:xfrm>
          <a:prstGeom prst="rect">
            <a:avLst/>
          </a:prstGeom>
        </p:spPr>
      </p:pic>
      <p:sp>
        <p:nvSpPr>
          <p:cNvPr id="15" name="Date Placeholder 3"/>
          <p:cNvSpPr>
            <a:spLocks noGrp="1"/>
          </p:cNvSpPr>
          <p:nvPr>
            <p:ph type="dt" sz="half" idx="2"/>
          </p:nvPr>
        </p:nvSpPr>
        <p:spPr>
          <a:xfrm>
            <a:off x="7381619" y="6356350"/>
            <a:ext cx="1127125" cy="365125"/>
          </a:xfrm>
          <a:prstGeom prst="rect">
            <a:avLst/>
          </a:prstGeom>
        </p:spPr>
        <p:txBody>
          <a:bodyPr vert="horz" lIns="0" tIns="0" rIns="0" bIns="0" rtlCol="0" anchor="b" anchorCtr="0"/>
          <a:lstStyle>
            <a:lvl1pPr algn="r">
              <a:defRPr sz="800" b="0" i="0">
                <a:solidFill>
                  <a:schemeClr val="tx1">
                    <a:tint val="75000"/>
                  </a:schemeClr>
                </a:solidFill>
                <a:latin typeface="Arial" charset="0"/>
                <a:ea typeface="Arial" charset="0"/>
                <a:cs typeface="Arial" charset="0"/>
              </a:defRPr>
            </a:lvl1pPr>
          </a:lstStyle>
          <a:p>
            <a:fld id="{4A7BD527-B040-4540-B727-B2D78BEC0EFD}" type="datetime4">
              <a:rPr lang="en-GB" smtClean="0"/>
              <a:pPr/>
              <a:t>06 July 2022</a:t>
            </a:fld>
            <a:endParaRPr lang="en-US" dirty="0"/>
          </a:p>
        </p:txBody>
      </p:sp>
      <p:sp>
        <p:nvSpPr>
          <p:cNvPr id="16" name="Slide Number Placeholder 5"/>
          <p:cNvSpPr>
            <a:spLocks noGrp="1"/>
          </p:cNvSpPr>
          <p:nvPr>
            <p:ph type="sldNum" sz="quarter" idx="4"/>
          </p:nvPr>
        </p:nvSpPr>
        <p:spPr>
          <a:xfrm>
            <a:off x="8743060" y="6356350"/>
            <a:ext cx="148940" cy="365125"/>
          </a:xfrm>
          <a:prstGeom prst="rect">
            <a:avLst/>
          </a:prstGeom>
        </p:spPr>
        <p:txBody>
          <a:bodyPr vert="horz" lIns="0" tIns="0" rIns="0" bIns="0" rtlCol="0" anchor="b" anchorCtr="0"/>
          <a:lstStyle>
            <a:lvl1pPr algn="l">
              <a:defRPr sz="800" b="0" i="0">
                <a:solidFill>
                  <a:schemeClr val="tx1">
                    <a:tint val="75000"/>
                  </a:schemeClr>
                </a:solidFill>
                <a:latin typeface="Arial" charset="0"/>
                <a:ea typeface="Arial" charset="0"/>
                <a:cs typeface="Arial" charset="0"/>
              </a:defRPr>
            </a:lvl1pPr>
          </a:lstStyle>
          <a:p>
            <a:fld id="{8FBF9E81-EB8F-0544-B4FB-9AFFA33323F3}" type="slidenum">
              <a:rPr lang="en-US" smtClean="0"/>
              <a:pPr/>
              <a:t>‹#›</a:t>
            </a:fld>
            <a:endParaRPr lang="en-US" dirty="0"/>
          </a:p>
        </p:txBody>
      </p:sp>
    </p:spTree>
    <p:extLst>
      <p:ext uri="{BB962C8B-B14F-4D97-AF65-F5344CB8AC3E}">
        <p14:creationId xmlns:p14="http://schemas.microsoft.com/office/powerpoint/2010/main" val="165073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amp; Vertical Pic">
    <p:spTree>
      <p:nvGrpSpPr>
        <p:cNvPr id="1" name=""/>
        <p:cNvGrpSpPr/>
        <p:nvPr/>
      </p:nvGrpSpPr>
      <p:grpSpPr>
        <a:xfrm>
          <a:off x="0" y="0"/>
          <a:ext cx="0" cy="0"/>
          <a:chOff x="0" y="0"/>
          <a:chExt cx="0" cy="0"/>
        </a:xfrm>
      </p:grpSpPr>
      <p:sp>
        <p:nvSpPr>
          <p:cNvPr id="2" name="Title 1"/>
          <p:cNvSpPr>
            <a:spLocks noGrp="1"/>
          </p:cNvSpPr>
          <p:nvPr>
            <p:ph type="title"/>
          </p:nvPr>
        </p:nvSpPr>
        <p:spPr>
          <a:xfrm>
            <a:off x="3066143" y="274638"/>
            <a:ext cx="5937824" cy="931862"/>
          </a:xfrm>
        </p:spPr>
        <p:txBody>
          <a:bodyPr/>
          <a:lstStyle/>
          <a:p>
            <a:r>
              <a:rPr lang="en-GB" noProof="0"/>
              <a:t>Click to edit Master title style</a:t>
            </a:r>
          </a:p>
        </p:txBody>
      </p:sp>
      <p:sp>
        <p:nvSpPr>
          <p:cNvPr id="3" name="Content Placeholder 2"/>
          <p:cNvSpPr>
            <a:spLocks noGrp="1"/>
          </p:cNvSpPr>
          <p:nvPr>
            <p:ph idx="1"/>
          </p:nvPr>
        </p:nvSpPr>
        <p:spPr>
          <a:xfrm>
            <a:off x="3066143" y="1596570"/>
            <a:ext cx="5937824" cy="4759779"/>
          </a:xfrm>
        </p:spPr>
        <p:txBody>
          <a:bodyPr/>
          <a:lstStyle>
            <a:lvl1pPr>
              <a:spcBef>
                <a:spcPts val="0"/>
              </a:spcBef>
              <a:spcAft>
                <a:spcPts val="900"/>
              </a:spcAft>
              <a:defRPr/>
            </a:lvl1pPr>
            <a:lvl2pPr>
              <a:spcBef>
                <a:spcPts val="0"/>
              </a:spcBef>
              <a:spcAft>
                <a:spcPts val="900"/>
              </a:spcAft>
              <a:defRPr/>
            </a:lvl2pPr>
            <a:lvl3pPr>
              <a:spcBef>
                <a:spcPts val="0"/>
              </a:spcBef>
              <a:spcAft>
                <a:spcPts val="900"/>
              </a:spcAft>
              <a:defRPr/>
            </a:lvl3pPr>
            <a:lvl4pPr>
              <a:spcBef>
                <a:spcPts val="0"/>
              </a:spcBef>
              <a:spcAft>
                <a:spcPts val="900"/>
              </a:spcAft>
              <a:defRPr/>
            </a:lvl4pPr>
            <a:lvl5pPr marL="898525" indent="-179388">
              <a:spcBef>
                <a:spcPts val="0"/>
              </a:spcBef>
              <a:spcAft>
                <a:spcPts val="900"/>
              </a:spcAf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166682" y="0"/>
            <a:ext cx="2699891" cy="6858000"/>
          </a:xfrm>
        </p:spPr>
        <p:txBody>
          <a:bodyPr/>
          <a:lstStyle/>
          <a:p>
            <a:endParaRPr lang="en-GB" noProof="0" dirty="0"/>
          </a:p>
        </p:txBody>
      </p:sp>
      <p:sp>
        <p:nvSpPr>
          <p:cNvPr id="9" name="Text Placeholder 5"/>
          <p:cNvSpPr>
            <a:spLocks noGrp="1"/>
          </p:cNvSpPr>
          <p:nvPr>
            <p:ph type="body" sz="quarter" idx="14"/>
          </p:nvPr>
        </p:nvSpPr>
        <p:spPr>
          <a:xfrm rot="16200000">
            <a:off x="-1048881" y="4867416"/>
            <a:ext cx="2699891" cy="284123"/>
          </a:xfrm>
        </p:spPr>
        <p:txBody>
          <a:bodyPr anchor="ctr"/>
          <a:lstStyle>
            <a:lvl1pPr marL="0" indent="0">
              <a:buNone/>
              <a:defRPr sz="800" b="1" i="1">
                <a:solidFill>
                  <a:schemeClr val="bg1"/>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2210682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C5C4C4-FEF6-8F4D-82DE-801C5DBF4813}"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11" name="Title 1"/>
          <p:cNvSpPr>
            <a:spLocks noGrp="1"/>
          </p:cNvSpPr>
          <p:nvPr>
            <p:ph type="title"/>
          </p:nvPr>
        </p:nvSpPr>
        <p:spPr>
          <a:xfrm>
            <a:off x="1080000" y="49429"/>
            <a:ext cx="7785555" cy="687752"/>
          </a:xfrm>
        </p:spPr>
        <p:txBody>
          <a:bodyPr/>
          <a:lstStyle/>
          <a:p>
            <a:r>
              <a:rPr lang="en-GB" noProof="0" dirty="0"/>
              <a:t>Click to edit Master title style</a:t>
            </a:r>
          </a:p>
        </p:txBody>
      </p:sp>
      <p:sp>
        <p:nvSpPr>
          <p:cNvPr id="9" name="Vertical Content Placeholder 13"/>
          <p:cNvSpPr>
            <a:spLocks noGrp="1"/>
          </p:cNvSpPr>
          <p:nvPr>
            <p:ph orient="vert" sz="quarter" idx="13"/>
          </p:nvPr>
        </p:nvSpPr>
        <p:spPr>
          <a:xfrm>
            <a:off x="1080000" y="1021492"/>
            <a:ext cx="7811999" cy="5104672"/>
          </a:xfrm>
        </p:spPr>
        <p:txBody>
          <a:bodyPr vert="horz"/>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780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amp;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080000" y="1021492"/>
            <a:ext cx="7811999" cy="2365175"/>
          </a:xfrm>
        </p:spPr>
        <p:txBody>
          <a:bodyPr/>
          <a:lstStyle>
            <a:lvl1pPr>
              <a:spcBef>
                <a:spcPts val="0"/>
              </a:spcBef>
              <a:spcAft>
                <a:spcPts val="900"/>
              </a:spcAft>
              <a:defRPr>
                <a:solidFill>
                  <a:schemeClr val="tx2"/>
                </a:solidFill>
              </a:defRPr>
            </a:lvl1pPr>
            <a:lvl2pPr>
              <a:spcBef>
                <a:spcPts val="0"/>
              </a:spcBef>
              <a:spcAft>
                <a:spcPts val="900"/>
              </a:spcAft>
              <a:defRPr>
                <a:solidFill>
                  <a:schemeClr val="tx2"/>
                </a:solidFill>
              </a:defRPr>
            </a:lvl2pPr>
            <a:lvl3pPr>
              <a:spcBef>
                <a:spcPts val="0"/>
              </a:spcBef>
              <a:spcAft>
                <a:spcPts val="900"/>
              </a:spcAft>
              <a:defRPr>
                <a:solidFill>
                  <a:schemeClr val="tx2"/>
                </a:solidFill>
              </a:defRPr>
            </a:lvl3pPr>
            <a:lvl4pPr>
              <a:spcBef>
                <a:spcPts val="0"/>
              </a:spcBef>
              <a:spcAft>
                <a:spcPts val="900"/>
              </a:spcAft>
              <a:defRPr>
                <a:solidFill>
                  <a:schemeClr val="tx2"/>
                </a:solidFill>
              </a:defRPr>
            </a:lvl4pPr>
            <a:lvl5pPr marL="898525" indent="-179388">
              <a:spcBef>
                <a:spcPts val="0"/>
              </a:spcBef>
              <a:spcAft>
                <a:spcPts val="900"/>
              </a:spcAft>
              <a:defRPr>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06D8AEE1-1489-C442-A744-B11BDBAECBF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0" y="3630613"/>
            <a:ext cx="9144000" cy="2517775"/>
          </a:xfrm>
        </p:spPr>
        <p:txBody>
          <a:bodyPr anchor="ctr"/>
          <a:lstStyle>
            <a:lvl1pPr marL="0" indent="0" algn="ctr">
              <a:buNone/>
              <a:defRPr/>
            </a:lvl1pPr>
          </a:lstStyle>
          <a:p>
            <a:endParaRPr lang="en-US" dirty="0"/>
          </a:p>
        </p:txBody>
      </p:sp>
      <p:sp>
        <p:nvSpPr>
          <p:cNvPr id="10" name="Text Placeholder 5"/>
          <p:cNvSpPr>
            <a:spLocks noGrp="1"/>
          </p:cNvSpPr>
          <p:nvPr>
            <p:ph type="body" sz="quarter" idx="14"/>
          </p:nvPr>
        </p:nvSpPr>
        <p:spPr>
          <a:xfrm>
            <a:off x="278446" y="5878282"/>
            <a:ext cx="5718175" cy="284123"/>
          </a:xfrm>
        </p:spPr>
        <p:txBody>
          <a:bodyPr rIns="0"/>
          <a:lstStyle>
            <a:lvl1pPr marL="0" indent="0">
              <a:buNone/>
              <a:defRPr sz="800" b="1" i="1">
                <a:solidFill>
                  <a:schemeClr val="bg1"/>
                </a:solidFill>
              </a:defRPr>
            </a:lvl1pPr>
          </a:lstStyle>
          <a:p>
            <a:pPr lvl="0"/>
            <a:r>
              <a:rPr lang="en-GB" dirty="0"/>
              <a:t>Click to edit Master text styles</a:t>
            </a:r>
            <a:endParaRPr lang="en-US" dirty="0"/>
          </a:p>
        </p:txBody>
      </p:sp>
      <p:sp>
        <p:nvSpPr>
          <p:cNvPr id="9" name="Rectangle 8"/>
          <p:cNvSpPr/>
          <p:nvPr userDrawn="1"/>
        </p:nvSpPr>
        <p:spPr>
          <a:xfrm rot="5400000">
            <a:off x="4525102" y="-894490"/>
            <a:ext cx="93795" cy="9144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538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amp; Vertical Pic">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66682" y="0"/>
            <a:ext cx="2699891" cy="6858000"/>
          </a:xfrm>
          <a:solidFill>
            <a:schemeClr val="bg1"/>
          </a:solidFill>
        </p:spPr>
        <p:txBody>
          <a:bodyPr anchor="ctr"/>
          <a:lstStyle>
            <a:lvl1pPr marL="0" indent="0" algn="ctr">
              <a:buNone/>
              <a:defRPr/>
            </a:lvl1pPr>
          </a:lstStyle>
          <a:p>
            <a:endParaRPr lang="en-GB" noProof="0" dirty="0"/>
          </a:p>
        </p:txBody>
      </p:sp>
      <p:sp>
        <p:nvSpPr>
          <p:cNvPr id="2" name="Title 1"/>
          <p:cNvSpPr>
            <a:spLocks noGrp="1"/>
          </p:cNvSpPr>
          <p:nvPr>
            <p:ph type="title"/>
          </p:nvPr>
        </p:nvSpPr>
        <p:spPr>
          <a:xfrm>
            <a:off x="3132943" y="49428"/>
            <a:ext cx="5759057" cy="687752"/>
          </a:xfrm>
        </p:spPr>
        <p:txBody>
          <a:bodyPr wrap="square" lIns="0" tIns="0" rIns="0" bIns="0" anchor="b"/>
          <a:lstStyle>
            <a:lvl1pPr>
              <a:defRPr lang="en-GB" noProof="0" dirty="0"/>
            </a:lvl1pPr>
          </a:lstStyle>
          <a:p>
            <a:pPr marL="0" lvl="0"/>
            <a:r>
              <a:rPr lang="en-GB" noProof="0" dirty="0"/>
              <a:t>Click to edit Master title style</a:t>
            </a:r>
          </a:p>
        </p:txBody>
      </p:sp>
      <p:sp>
        <p:nvSpPr>
          <p:cNvPr id="3" name="Content Placeholder 2"/>
          <p:cNvSpPr>
            <a:spLocks noGrp="1"/>
          </p:cNvSpPr>
          <p:nvPr>
            <p:ph idx="1"/>
          </p:nvPr>
        </p:nvSpPr>
        <p:spPr>
          <a:xfrm>
            <a:off x="3132943" y="1021491"/>
            <a:ext cx="5759057" cy="5104671"/>
          </a:xfrm>
        </p:spPr>
        <p:txBody>
          <a:bodyPr/>
          <a:lstStyle>
            <a:lvl1pPr>
              <a:spcBef>
                <a:spcPts val="0"/>
              </a:spcBef>
              <a:spcAft>
                <a:spcPts val="900"/>
              </a:spcAft>
              <a:defRPr>
                <a:solidFill>
                  <a:schemeClr val="tx2"/>
                </a:solidFill>
              </a:defRPr>
            </a:lvl1pPr>
            <a:lvl2pPr>
              <a:spcBef>
                <a:spcPts val="0"/>
              </a:spcBef>
              <a:spcAft>
                <a:spcPts val="900"/>
              </a:spcAft>
              <a:defRPr>
                <a:solidFill>
                  <a:schemeClr val="tx2"/>
                </a:solidFill>
              </a:defRPr>
            </a:lvl2pPr>
            <a:lvl3pPr>
              <a:spcBef>
                <a:spcPts val="0"/>
              </a:spcBef>
              <a:spcAft>
                <a:spcPts val="900"/>
              </a:spcAft>
              <a:defRPr>
                <a:solidFill>
                  <a:schemeClr val="tx2"/>
                </a:solidFill>
              </a:defRPr>
            </a:lvl3pPr>
            <a:lvl4pPr>
              <a:spcBef>
                <a:spcPts val="0"/>
              </a:spcBef>
              <a:spcAft>
                <a:spcPts val="900"/>
              </a:spcAft>
              <a:defRPr>
                <a:solidFill>
                  <a:schemeClr val="tx2"/>
                </a:solidFill>
              </a:defRPr>
            </a:lvl4pPr>
            <a:lvl5pPr marL="898525" indent="-179388">
              <a:spcBef>
                <a:spcPts val="0"/>
              </a:spcBef>
              <a:spcAft>
                <a:spcPts val="900"/>
              </a:spcAft>
              <a:defRPr>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5EDDDD37-E6EC-124C-8717-BDED32232A8F}" type="datetime4">
              <a:rPr lang="en-GB" smtClean="0"/>
              <a:t>06 July 2022</a:t>
            </a:fld>
            <a:endParaRPr lang="en-US" dirty="0"/>
          </a:p>
        </p:txBody>
      </p:sp>
      <p:sp>
        <p:nvSpPr>
          <p:cNvPr id="5" name="Footer Placeholder 4"/>
          <p:cNvSpPr>
            <a:spLocks noGrp="1"/>
          </p:cNvSpPr>
          <p:nvPr>
            <p:ph type="ftr" sz="quarter" idx="11"/>
          </p:nvPr>
        </p:nvSpPr>
        <p:spPr>
          <a:xfrm>
            <a:off x="1710326" y="6356350"/>
            <a:ext cx="4847106" cy="365125"/>
          </a:xfrm>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13" name="Rectangle 12"/>
          <p:cNvSpPr/>
          <p:nvPr userDrawn="1"/>
        </p:nvSpPr>
        <p:spPr>
          <a:xfrm rot="10800000">
            <a:off x="2552481" y="-1"/>
            <a:ext cx="314092" cy="1341121"/>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37974"/>
          <a:stretch/>
        </p:blipFill>
        <p:spPr>
          <a:xfrm>
            <a:off x="166682" y="4092315"/>
            <a:ext cx="2700000" cy="2764223"/>
          </a:xfrm>
          <a:prstGeom prst="rect">
            <a:avLst/>
          </a:prstGeom>
        </p:spPr>
      </p:pic>
      <p:sp>
        <p:nvSpPr>
          <p:cNvPr id="9" name="Text Placeholder 5"/>
          <p:cNvSpPr>
            <a:spLocks noGrp="1"/>
          </p:cNvSpPr>
          <p:nvPr>
            <p:ph type="body" sz="quarter" idx="14"/>
          </p:nvPr>
        </p:nvSpPr>
        <p:spPr>
          <a:xfrm rot="16200000">
            <a:off x="-1048881" y="5229468"/>
            <a:ext cx="2699891" cy="284123"/>
          </a:xfrm>
        </p:spPr>
        <p:txBody>
          <a:bodyPr anchor="ctr"/>
          <a:lstStyle>
            <a:lvl1pPr marL="0" indent="0">
              <a:buNone/>
              <a:defRPr sz="800" b="1" i="1">
                <a:solidFill>
                  <a:schemeClr val="bg1"/>
                </a:solidFill>
              </a:defRPr>
            </a:lvl1pPr>
          </a:lstStyle>
          <a:p>
            <a:pPr lvl="0"/>
            <a:r>
              <a:rPr lang="en-GB" dirty="0"/>
              <a:t>Click to edit Master text styles</a:t>
            </a:r>
            <a:endParaRPr lang="en-US" dirty="0"/>
          </a:p>
        </p:txBody>
      </p:sp>
      <p:sp>
        <p:nvSpPr>
          <p:cNvPr id="18" name="Rectangle 17"/>
          <p:cNvSpPr/>
          <p:nvPr userDrawn="1"/>
        </p:nvSpPr>
        <p:spPr>
          <a:xfrm>
            <a:off x="266286" y="1"/>
            <a:ext cx="648000" cy="86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9" name="Picture 18"/>
          <p:cNvPicPr>
            <a:picLocks noChangeAspect="1"/>
          </p:cNvPicPr>
          <p:nvPr userDrawn="1"/>
        </p:nvPicPr>
        <p:blipFill rotWithShape="1">
          <a:blip r:embed="rId3">
            <a:lum bright="70000" contrast="-70000"/>
            <a:extLst>
              <a:ext uri="{28A0092B-C50C-407E-A947-70E740481C1C}">
                <a14:useLocalDpi xmlns:a14="http://schemas.microsoft.com/office/drawing/2010/main" val="0"/>
              </a:ext>
            </a:extLst>
          </a:blip>
          <a:srcRect r="61451"/>
          <a:stretch/>
        </p:blipFill>
        <p:spPr>
          <a:xfrm>
            <a:off x="427342" y="179993"/>
            <a:ext cx="325888" cy="504016"/>
          </a:xfrm>
          <a:prstGeom prst="rect">
            <a:avLst/>
          </a:prstGeom>
        </p:spPr>
      </p:pic>
      <p:sp>
        <p:nvSpPr>
          <p:cNvPr id="20" name="Rectangle 19"/>
          <p:cNvSpPr/>
          <p:nvPr userDrawn="1"/>
        </p:nvSpPr>
        <p:spPr>
          <a:xfrm rot="10800000">
            <a:off x="2772777" y="-3"/>
            <a:ext cx="93795" cy="6858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1861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080000" y="2739571"/>
            <a:ext cx="4281213" cy="3386592"/>
          </a:xfrm>
        </p:spPr>
        <p:txBody>
          <a:bodyPr/>
          <a:lstStyle>
            <a:lvl1pPr>
              <a:spcBef>
                <a:spcPts val="0"/>
              </a:spcBef>
              <a:spcAft>
                <a:spcPts val="300"/>
              </a:spcAft>
              <a:defRPr sz="1100">
                <a:solidFill>
                  <a:schemeClr val="tx2"/>
                </a:solidFill>
              </a:defRPr>
            </a:lvl1pPr>
            <a:lvl2pPr>
              <a:spcBef>
                <a:spcPts val="0"/>
              </a:spcBef>
              <a:spcAft>
                <a:spcPts val="300"/>
              </a:spcAft>
              <a:defRPr sz="1100">
                <a:solidFill>
                  <a:schemeClr val="tx2"/>
                </a:solidFill>
              </a:defRPr>
            </a:lvl2pPr>
            <a:lvl3pPr>
              <a:spcBef>
                <a:spcPts val="0"/>
              </a:spcBef>
              <a:spcAft>
                <a:spcPts val="300"/>
              </a:spcAft>
              <a:defRPr sz="1100">
                <a:solidFill>
                  <a:schemeClr val="tx2"/>
                </a:solidFill>
              </a:defRPr>
            </a:lvl3pPr>
            <a:lvl4pPr>
              <a:spcBef>
                <a:spcPts val="0"/>
              </a:spcBef>
              <a:spcAft>
                <a:spcPts val="300"/>
              </a:spcAft>
              <a:defRPr sz="1100">
                <a:solidFill>
                  <a:schemeClr val="tx2"/>
                </a:solidFill>
              </a:defRPr>
            </a:lvl4pPr>
            <a:lvl5pPr marL="898525" indent="-179388">
              <a:spcBef>
                <a:spcPts val="0"/>
              </a:spcBef>
              <a:spcAft>
                <a:spcPts val="300"/>
              </a:spcAft>
              <a:defRPr sz="1100">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4F98FD2E-49AC-9A40-864A-5BD10582EE7C}"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5569859" y="2739571"/>
            <a:ext cx="3304800" cy="3376800"/>
          </a:xfrm>
          <a:ln w="38100" cap="sq">
            <a:solidFill>
              <a:schemeClr val="bg1"/>
            </a:solidFill>
            <a:prstDash val="solid"/>
            <a:miter lim="800000"/>
          </a:ln>
          <a:effectLst>
            <a:outerShdw blurRad="38100" sx="102000" sy="102000" algn="ctr" rotWithShape="0">
              <a:prstClr val="black">
                <a:alpha val="20000"/>
              </a:prstClr>
            </a:outerShdw>
          </a:effectLst>
        </p:spPr>
        <p:txBody>
          <a:bodyPr/>
          <a:lstStyle/>
          <a:p>
            <a:endParaRPr lang="en-GB" noProof="0" dirty="0"/>
          </a:p>
        </p:txBody>
      </p:sp>
      <p:sp>
        <p:nvSpPr>
          <p:cNvPr id="9" name="Content Placeholder 2"/>
          <p:cNvSpPr>
            <a:spLocks noGrp="1"/>
          </p:cNvSpPr>
          <p:nvPr>
            <p:ph idx="14"/>
          </p:nvPr>
        </p:nvSpPr>
        <p:spPr>
          <a:xfrm>
            <a:off x="1080000" y="1021492"/>
            <a:ext cx="7812000" cy="1554795"/>
          </a:xfrm>
        </p:spPr>
        <p:txBody>
          <a:bodyPr/>
          <a:lstStyle>
            <a:lvl1pPr>
              <a:spcBef>
                <a:spcPts val="0"/>
              </a:spcBef>
              <a:spcAft>
                <a:spcPts val="300"/>
              </a:spcAft>
              <a:defRPr sz="1100">
                <a:solidFill>
                  <a:schemeClr val="tx2"/>
                </a:solidFill>
              </a:defRPr>
            </a:lvl1pPr>
            <a:lvl2pPr>
              <a:spcBef>
                <a:spcPts val="0"/>
              </a:spcBef>
              <a:spcAft>
                <a:spcPts val="300"/>
              </a:spcAft>
              <a:defRPr sz="1100">
                <a:solidFill>
                  <a:schemeClr val="tx2"/>
                </a:solidFill>
              </a:defRPr>
            </a:lvl2pPr>
            <a:lvl3pPr>
              <a:spcBef>
                <a:spcPts val="0"/>
              </a:spcBef>
              <a:spcAft>
                <a:spcPts val="300"/>
              </a:spcAft>
              <a:defRPr sz="1100">
                <a:solidFill>
                  <a:schemeClr val="tx2"/>
                </a:solidFill>
              </a:defRPr>
            </a:lvl3pPr>
            <a:lvl4pPr>
              <a:spcBef>
                <a:spcPts val="0"/>
              </a:spcBef>
              <a:spcAft>
                <a:spcPts val="300"/>
              </a:spcAft>
              <a:defRPr sz="1100">
                <a:solidFill>
                  <a:schemeClr val="tx2"/>
                </a:solidFill>
              </a:defRPr>
            </a:lvl4pPr>
            <a:lvl5pPr marL="898525" indent="-179388">
              <a:spcBef>
                <a:spcPts val="0"/>
              </a:spcBef>
              <a:spcAft>
                <a:spcPts val="300"/>
              </a:spcAft>
              <a:defRPr sz="1100">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97491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ECA73CA-4A7F-DD45-89CE-1A134EDA0A91}" type="datetime4">
              <a:rPr lang="en-GB" smtClean="0"/>
              <a:t>06 July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1164893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BE930-CC1C-2A40-8723-855B4E575909}" type="datetime4">
              <a:rPr lang="en-GB" smtClean="0"/>
              <a:t>06 July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21005688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3037"/>
            <a:ext cx="9144000" cy="5896800"/>
          </a:xfrm>
          <a:solidFill>
            <a:srgbClr val="000000">
              <a:alpha val="10000"/>
            </a:srgbClr>
          </a:solidFill>
        </p:spPr>
        <p:txBody>
          <a:bodyPr lIns="288000" bIns="2995200"/>
          <a:lstStyle>
            <a:lvl1pPr algn="l">
              <a:defRPr i="1">
                <a:solidFill>
                  <a:schemeClr val="bg2"/>
                </a:solidFill>
                <a:latin typeface="+mj-lt"/>
                <a:cs typeface="Rockwell"/>
              </a:defRPr>
            </a:lvl1pPr>
          </a:lstStyle>
          <a:p>
            <a:r>
              <a:rPr lang="en-GB" dirty="0"/>
              <a:t>Click to edit Master title style</a:t>
            </a:r>
            <a:endParaRPr lang="en-US" dirty="0"/>
          </a:p>
        </p:txBody>
      </p:sp>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3"/>
          </p:nvPr>
        </p:nvSpPr>
        <p:spPr>
          <a:xfrm>
            <a:off x="0" y="3630613"/>
            <a:ext cx="9144000" cy="2282507"/>
          </a:xfrm>
        </p:spPr>
        <p:txBody>
          <a:bodyPr/>
          <a:lstStyle/>
          <a:p>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3" name="Subtitle 2"/>
          <p:cNvSpPr>
            <a:spLocks noGrp="1"/>
          </p:cNvSpPr>
          <p:nvPr>
            <p:ph type="subTitle" idx="1"/>
          </p:nvPr>
        </p:nvSpPr>
        <p:spPr>
          <a:xfrm>
            <a:off x="314960" y="2106270"/>
            <a:ext cx="5718164" cy="330200"/>
          </a:xfrm>
        </p:spPr>
        <p:txBody>
          <a:bodyPr/>
          <a:lstStyle>
            <a:lvl1pPr marL="0" indent="0" algn="l">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4" name="Slide Number Placeholder 5"/>
          <p:cNvSpPr>
            <a:spLocks noGrp="1"/>
          </p:cNvSpPr>
          <p:nvPr>
            <p:ph type="sldNum" sz="quarter" idx="4"/>
          </p:nvPr>
        </p:nvSpPr>
        <p:spPr>
          <a:xfrm>
            <a:off x="1361440" y="6356350"/>
            <a:ext cx="854771" cy="365125"/>
          </a:xfrm>
          <a:prstGeom prst="rect">
            <a:avLst/>
          </a:prstGeom>
        </p:spPr>
        <p:txBody>
          <a:bodyPr vert="horz" lIns="0" tIns="0" rIns="0" bIns="0" rtlCol="0" anchor="b" anchorCtr="0"/>
          <a:lstStyle>
            <a:lvl1pPr algn="l">
              <a:defRPr sz="800" b="1" i="0">
                <a:solidFill>
                  <a:schemeClr val="tx1">
                    <a:tint val="75000"/>
                  </a:schemeClr>
                </a:solidFill>
              </a:defRPr>
            </a:lvl1pPr>
          </a:lstStyle>
          <a:p>
            <a:fld id="{8FBF9E81-EB8F-0544-B4FB-9AFFA33323F3}" type="slidenum">
              <a:rPr lang="en-US" smtClean="0"/>
              <a:pPr/>
              <a:t>‹#›</a:t>
            </a:fld>
            <a:endParaRPr lang="en-US" dirty="0"/>
          </a:p>
        </p:txBody>
      </p:sp>
      <p:sp>
        <p:nvSpPr>
          <p:cNvPr id="15" name="Rectangle 14"/>
          <p:cNvSpPr/>
          <p:nvPr userDrawn="1"/>
        </p:nvSpPr>
        <p:spPr>
          <a:xfrm rot="5400000">
            <a:off x="1168730" y="6495943"/>
            <a:ext cx="204842" cy="246221"/>
          </a:xfrm>
          <a:prstGeom prst="rect">
            <a:avLst/>
          </a:prstGeom>
          <a:solidFill>
            <a:schemeClr val="bg1"/>
          </a:solidFill>
        </p:spPr>
        <p:txBody>
          <a:bodyPr wrap="square">
            <a:spAutoFit/>
          </a:bodyPr>
          <a:lstStyle/>
          <a:p>
            <a:r>
              <a:rPr lang="en-US" sz="1000" b="1" i="0" dirty="0">
                <a:solidFill>
                  <a:schemeClr val="bg2"/>
                </a:solidFill>
                <a:latin typeface="Lucida Grande"/>
                <a:ea typeface="Lucida Grande"/>
                <a:cs typeface="Lucida Grande"/>
              </a:rPr>
              <a:t>⌃</a:t>
            </a:r>
            <a:endParaRPr lang="en-US" sz="1000" b="1" dirty="0">
              <a:solidFill>
                <a:schemeClr val="bg2"/>
              </a:solidFill>
            </a:endParaRPr>
          </a:p>
        </p:txBody>
      </p:sp>
    </p:spTree>
    <p:extLst>
      <p:ext uri="{BB962C8B-B14F-4D97-AF65-F5344CB8AC3E}">
        <p14:creationId xmlns:p14="http://schemas.microsoft.com/office/powerpoint/2010/main" val="663420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3"/>
          </p:nvPr>
        </p:nvSpPr>
        <p:spPr>
          <a:xfrm>
            <a:off x="0" y="193039"/>
            <a:ext cx="9144000" cy="6490800"/>
          </a:xfrm>
        </p:spPr>
        <p:txBody>
          <a:bodyPr anchor="ctr"/>
          <a:lstStyle>
            <a:lvl1pPr marL="0" indent="0" algn="ctr">
              <a:buNone/>
              <a:defRPr/>
            </a:lvl1pPr>
          </a:lstStyle>
          <a:p>
            <a:endParaRPr lang="en-US" dirty="0"/>
          </a:p>
        </p:txBody>
      </p:sp>
      <p:sp>
        <p:nvSpPr>
          <p:cNvPr id="4" name="Date Placeholder 3"/>
          <p:cNvSpPr>
            <a:spLocks noGrp="1"/>
          </p:cNvSpPr>
          <p:nvPr>
            <p:ph type="dt" sz="half" idx="10"/>
          </p:nvPr>
        </p:nvSpPr>
        <p:spPr/>
        <p:txBody>
          <a:bodyPr tIns="0" bIns="0" anchor="b"/>
          <a:lstStyle>
            <a:lvl1pPr algn="r">
              <a:defRPr sz="800" baseline="0"/>
            </a:lvl1pPr>
          </a:lstStyle>
          <a:p>
            <a:fld id="{38922F41-1510-EF4D-A671-63336F005A72}" type="datetime4">
              <a:rPr lang="en-GB" smtClean="0"/>
              <a:t>06 July 2022</a:t>
            </a:fld>
            <a:endParaRPr lang="en-US" dirty="0"/>
          </a:p>
        </p:txBody>
      </p:sp>
      <p:sp>
        <p:nvSpPr>
          <p:cNvPr id="5" name="Footer Placeholder 4"/>
          <p:cNvSpPr>
            <a:spLocks noGrp="1"/>
          </p:cNvSpPr>
          <p:nvPr>
            <p:ph type="ftr" sz="quarter" idx="11"/>
          </p:nvPr>
        </p:nvSpPr>
        <p:spPr>
          <a:xfrm>
            <a:off x="3137524" y="6356350"/>
            <a:ext cx="2895600" cy="365125"/>
          </a:xfrm>
        </p:spPr>
        <p:txBody>
          <a:bodyPr tIns="0" bIns="0" anchor="b"/>
          <a:lstStyle>
            <a:lvl1pPr>
              <a:defRPr sz="800" baseline="0"/>
            </a:lvl1pPr>
          </a:lstStyle>
          <a:p>
            <a:endParaRPr lang="en-US" dirty="0"/>
          </a:p>
        </p:txBody>
      </p:sp>
      <p:sp>
        <p:nvSpPr>
          <p:cNvPr id="6" name="Slide Number Placeholder 5"/>
          <p:cNvSpPr>
            <a:spLocks noGrp="1"/>
          </p:cNvSpPr>
          <p:nvPr>
            <p:ph type="sldNum" sz="quarter" idx="12"/>
          </p:nvPr>
        </p:nvSpPr>
        <p:spPr>
          <a:xfrm>
            <a:off x="166682" y="6362065"/>
            <a:ext cx="961078" cy="365125"/>
          </a:xfrm>
        </p:spPr>
        <p:txBody>
          <a:bodyPr tIns="0" bIns="0" anchor="b"/>
          <a:lstStyle>
            <a:lvl1pPr algn="ctr">
              <a:defRPr sz="800" baseline="0"/>
            </a:lvl1pPr>
          </a:lstStyle>
          <a:p>
            <a:r>
              <a:rPr lang="en-US" dirty="0"/>
              <a:t>Slide </a:t>
            </a:r>
            <a:fld id="{8FBF9E81-EB8F-0544-B4FB-9AFFA33323F3}" type="slidenum">
              <a:rPr lang="en-US" smtClean="0"/>
              <a:pPr/>
              <a:t>‹#›</a:t>
            </a:fld>
            <a:endParaRPr lang="en-US" dirty="0"/>
          </a:p>
        </p:txBody>
      </p:sp>
      <p:sp>
        <p:nvSpPr>
          <p:cNvPr id="11" name="Rectangle 10"/>
          <p:cNvSpPr/>
          <p:nvPr userDrawn="1"/>
        </p:nvSpPr>
        <p:spPr>
          <a:xfrm>
            <a:off x="0" y="5913120"/>
            <a:ext cx="9144000" cy="94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98400" y="3352800"/>
            <a:ext cx="7751119" cy="2631440"/>
          </a:xfrm>
          <a:solidFill>
            <a:schemeClr val="bg1">
              <a:alpha val="50000"/>
            </a:schemeClr>
          </a:solidFill>
        </p:spPr>
        <p:txBody>
          <a:bodyPr lIns="0" bIns="0" anchor="ctr" anchorCtr="0"/>
          <a:lstStyle>
            <a:lvl1pPr algn="ctr">
              <a:defRPr sz="3600" b="0" i="0" cap="none" baseline="0">
                <a:solidFill>
                  <a:schemeClr val="bg2">
                    <a:lumMod val="75000"/>
                  </a:schemeClr>
                </a:solidFill>
                <a:latin typeface="+mn-lt"/>
                <a:ea typeface="FoundrySans-Light" charset="0"/>
                <a:cs typeface="FoundrySans-Light" charset="0"/>
              </a:defRPr>
            </a:lvl1pPr>
          </a:lstStyle>
          <a:p>
            <a:r>
              <a:rPr lang="en-GB" dirty="0"/>
              <a:t>Click to edit Master title style</a:t>
            </a:r>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38046"/>
          <a:stretch/>
        </p:blipFill>
        <p:spPr>
          <a:xfrm>
            <a:off x="0" y="2662517"/>
            <a:ext cx="3932403" cy="4021321"/>
          </a:xfrm>
          <a:prstGeom prst="rect">
            <a:avLst/>
          </a:prstGeom>
        </p:spPr>
      </p:pic>
      <p:sp>
        <p:nvSpPr>
          <p:cNvPr id="14" name="Rectangle 13"/>
          <p:cNvSpPr/>
          <p:nvPr userDrawn="1"/>
        </p:nvSpPr>
        <p:spPr>
          <a:xfrm>
            <a:off x="5966920" y="193039"/>
            <a:ext cx="3177080" cy="559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8401" y="915957"/>
            <a:ext cx="2060028" cy="1023643"/>
          </a:xfrm>
          <a:prstGeom prst="rect">
            <a:avLst/>
          </a:prstGeom>
        </p:spPr>
      </p:pic>
      <p:sp>
        <p:nvSpPr>
          <p:cNvPr id="3" name="Subtitle 2"/>
          <p:cNvSpPr>
            <a:spLocks noGrp="1"/>
          </p:cNvSpPr>
          <p:nvPr>
            <p:ph type="subTitle" idx="1"/>
          </p:nvPr>
        </p:nvSpPr>
        <p:spPr>
          <a:xfrm>
            <a:off x="698399" y="5350884"/>
            <a:ext cx="7751120" cy="330200"/>
          </a:xfrm>
        </p:spPr>
        <p:txBody>
          <a:bodyPr/>
          <a:lstStyle>
            <a:lvl1pPr marL="0" indent="0" algn="ctr">
              <a:buNone/>
              <a:defRPr sz="1400" b="0" i="0" cap="all" spc="100" baseline="0">
                <a:solidFill>
                  <a:schemeClr val="bg2">
                    <a:lumMod val="7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300845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ky Divider Slide">
    <p:spTree>
      <p:nvGrpSpPr>
        <p:cNvPr id="1" name=""/>
        <p:cNvGrpSpPr/>
        <p:nvPr/>
      </p:nvGrpSpPr>
      <p:grpSpPr>
        <a:xfrm>
          <a:off x="0" y="0"/>
          <a:ext cx="0" cy="0"/>
          <a:chOff x="0" y="0"/>
          <a:chExt cx="0" cy="0"/>
        </a:xfrm>
      </p:grpSpPr>
      <p:sp>
        <p:nvSpPr>
          <p:cNvPr id="24" name="Title 1"/>
          <p:cNvSpPr txBox="1">
            <a:spLocks/>
          </p:cNvSpPr>
          <p:nvPr userDrawn="1"/>
        </p:nvSpPr>
        <p:spPr>
          <a:xfrm>
            <a:off x="0" y="193037"/>
            <a:ext cx="9144000" cy="5896800"/>
          </a:xfrm>
          <a:prstGeom prst="rect">
            <a:avLst/>
          </a:prstGeom>
          <a:solidFill>
            <a:schemeClr val="bg1"/>
          </a:solidFill>
        </p:spPr>
        <p:txBody>
          <a:bodyPr vert="horz" lIns="288000" tIns="0" rIns="0" bIns="2995200" rtlCol="0" anchor="b" anchorCtr="0">
            <a:noAutofit/>
          </a:bodyPr>
          <a:lstStyle>
            <a:lvl1pPr algn="l" defTabSz="457200" rtl="0" eaLnBrk="1" latinLnBrk="0" hangingPunct="1">
              <a:lnSpc>
                <a:spcPct val="90000"/>
              </a:lnSpc>
              <a:spcBef>
                <a:spcPct val="0"/>
              </a:spcBef>
              <a:buNone/>
              <a:defRPr lang="en-US" sz="2400" b="0" i="1" kern="1200" cap="none" baseline="0" dirty="0">
                <a:solidFill>
                  <a:schemeClr val="tx2">
                    <a:lumMod val="90000"/>
                    <a:lumOff val="10000"/>
                  </a:schemeClr>
                </a:solidFill>
                <a:latin typeface="+mj-lt"/>
                <a:ea typeface="FoundrySans-Demi" charset="0"/>
                <a:cs typeface="Rockwell"/>
              </a:defRPr>
            </a:lvl1pPr>
          </a:lstStyle>
          <a:p>
            <a:endParaRPr lang="en-GB" dirty="0"/>
          </a:p>
        </p:txBody>
      </p:sp>
      <p:sp>
        <p:nvSpPr>
          <p:cNvPr id="2" name="Title 1"/>
          <p:cNvSpPr>
            <a:spLocks noGrp="1"/>
          </p:cNvSpPr>
          <p:nvPr>
            <p:ph type="ctrTitle"/>
          </p:nvPr>
        </p:nvSpPr>
        <p:spPr>
          <a:xfrm>
            <a:off x="0" y="193037"/>
            <a:ext cx="9144000" cy="5896800"/>
          </a:xfrm>
          <a:solidFill>
            <a:schemeClr val="accent1">
              <a:alpha val="10000"/>
            </a:schemeClr>
          </a:solidFill>
        </p:spPr>
        <p:txBody>
          <a:bodyPr lIns="288000" bIns="2995200"/>
          <a:lstStyle>
            <a:lvl1pPr algn="l">
              <a:defRPr b="0" i="1" cap="none" baseline="0">
                <a:solidFill>
                  <a:schemeClr val="accent1"/>
                </a:solidFill>
                <a:latin typeface="+mj-lt"/>
                <a:cs typeface="Rockwell"/>
              </a:defRPr>
            </a:lvl1pPr>
          </a:lstStyle>
          <a:p>
            <a:r>
              <a:rPr lang="en-GB" dirty="0"/>
              <a:t>Click to edit Master title style</a:t>
            </a:r>
            <a:endParaRPr lang="en-US" dirty="0"/>
          </a:p>
        </p:txBody>
      </p:sp>
      <p:sp>
        <p:nvSpPr>
          <p:cNvPr id="8" name="Picture Placeholder 7"/>
          <p:cNvSpPr>
            <a:spLocks noGrp="1"/>
          </p:cNvSpPr>
          <p:nvPr>
            <p:ph type="pic" sz="quarter" idx="13"/>
          </p:nvPr>
        </p:nvSpPr>
        <p:spPr>
          <a:xfrm>
            <a:off x="0" y="3630613"/>
            <a:ext cx="9144000" cy="2282507"/>
          </a:xfrm>
        </p:spPr>
        <p:txBody>
          <a:bodyPr anchor="ctr"/>
          <a:lstStyle>
            <a:lvl1pPr marL="0" indent="0" algn="ctr">
              <a:buNone/>
              <a:defRPr/>
            </a:lvl1pPr>
          </a:lstStyle>
          <a:p>
            <a:endParaRPr lang="en-US" dirty="0"/>
          </a:p>
        </p:txBody>
      </p:sp>
      <p:sp>
        <p:nvSpPr>
          <p:cNvPr id="3" name="Subtitle 2"/>
          <p:cNvSpPr>
            <a:spLocks noGrp="1"/>
          </p:cNvSpPr>
          <p:nvPr>
            <p:ph type="subTitle" idx="1"/>
          </p:nvPr>
        </p:nvSpPr>
        <p:spPr>
          <a:xfrm>
            <a:off x="314960" y="2106270"/>
            <a:ext cx="5718164" cy="330200"/>
          </a:xfrm>
        </p:spPr>
        <p:txBody>
          <a:bodyPr vert="horz" lIns="0" tIns="0" rIns="180000" bIns="0" rtlCol="0" anchor="b">
            <a:noAutofit/>
          </a:bodyPr>
          <a:lstStyle>
            <a:lvl1pPr>
              <a:defRPr lang="en-US" sz="1400" b="1" cap="all" dirty="0">
                <a:solidFill>
                  <a:schemeClr val="tx2">
                    <a:lumMod val="90000"/>
                    <a:lumOff val="10000"/>
                  </a:schemeClr>
                </a:solidFill>
              </a:defRPr>
            </a:lvl1pPr>
          </a:lstStyle>
          <a:p>
            <a:pPr marL="0" lvl="0" indent="0">
              <a:buNone/>
            </a:pPr>
            <a:r>
              <a:rPr lang="en-GB" dirty="0"/>
              <a:t>Click to edit Master subtitle style</a:t>
            </a:r>
            <a:endParaRPr lang="en-US" dirty="0"/>
          </a:p>
        </p:txBody>
      </p:sp>
      <p:sp>
        <p:nvSpPr>
          <p:cNvPr id="18" name="Rectangle 17"/>
          <p:cNvSpPr/>
          <p:nvPr userDrawn="1"/>
        </p:nvSpPr>
        <p:spPr>
          <a:xfrm rot="10800000">
            <a:off x="7046258" y="193037"/>
            <a:ext cx="2097739" cy="3900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ooter Placeholder 4"/>
          <p:cNvSpPr>
            <a:spLocks noGrp="1"/>
          </p:cNvSpPr>
          <p:nvPr>
            <p:ph type="ftr" sz="quarter" idx="3"/>
          </p:nvPr>
        </p:nvSpPr>
        <p:spPr>
          <a:xfrm>
            <a:off x="1710326" y="6356350"/>
            <a:ext cx="4847106" cy="365125"/>
          </a:xfrm>
          <a:prstGeom prst="rect">
            <a:avLst/>
          </a:prstGeom>
        </p:spPr>
        <p:txBody>
          <a:bodyPr vert="horz" lIns="0" tIns="0" rIns="0" bIns="0" rtlCol="0" anchor="b" anchorCtr="0"/>
          <a:lstStyle>
            <a:lvl1pPr algn="ctr">
              <a:defRPr sz="800">
                <a:solidFill>
                  <a:schemeClr val="tx1">
                    <a:tint val="75000"/>
                  </a:schemeClr>
                </a:solidFill>
              </a:defRPr>
            </a:lvl1pPr>
          </a:lstStyle>
          <a:p>
            <a:endParaRPr lang="en-US" dirty="0"/>
          </a:p>
        </p:txBody>
      </p:sp>
      <p:sp>
        <p:nvSpPr>
          <p:cNvPr id="13" name="Rectangle 12"/>
          <p:cNvSpPr/>
          <p:nvPr userDrawn="1"/>
        </p:nvSpPr>
        <p:spPr>
          <a:xfrm>
            <a:off x="266286" y="1"/>
            <a:ext cx="648000" cy="86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r="61451"/>
          <a:stretch/>
        </p:blipFill>
        <p:spPr>
          <a:xfrm>
            <a:off x="427342" y="179993"/>
            <a:ext cx="325888" cy="504016"/>
          </a:xfrm>
          <a:prstGeom prst="rect">
            <a:avLst/>
          </a:prstGeom>
        </p:spPr>
      </p:pic>
      <p:sp>
        <p:nvSpPr>
          <p:cNvPr id="15" name="Date Placeholder 3"/>
          <p:cNvSpPr>
            <a:spLocks noGrp="1"/>
          </p:cNvSpPr>
          <p:nvPr>
            <p:ph type="dt" sz="half" idx="2"/>
          </p:nvPr>
        </p:nvSpPr>
        <p:spPr>
          <a:xfrm>
            <a:off x="7381619" y="6356350"/>
            <a:ext cx="1127125" cy="365125"/>
          </a:xfrm>
          <a:prstGeom prst="rect">
            <a:avLst/>
          </a:prstGeom>
        </p:spPr>
        <p:txBody>
          <a:bodyPr vert="horz" lIns="0" tIns="0" rIns="0" bIns="0" rtlCol="0" anchor="b" anchorCtr="0"/>
          <a:lstStyle>
            <a:lvl1pPr algn="r">
              <a:defRPr sz="800" b="0" i="0">
                <a:solidFill>
                  <a:schemeClr val="tx1">
                    <a:tint val="75000"/>
                  </a:schemeClr>
                </a:solidFill>
                <a:latin typeface="Arial" charset="0"/>
                <a:ea typeface="Arial" charset="0"/>
                <a:cs typeface="Arial" charset="0"/>
              </a:defRPr>
            </a:lvl1pPr>
          </a:lstStyle>
          <a:p>
            <a:fld id="{4A7BD527-B040-4540-B727-B2D78BEC0EFD}" type="datetime4">
              <a:rPr lang="en-GB" smtClean="0"/>
              <a:pPr/>
              <a:t>06 July 2022</a:t>
            </a:fld>
            <a:endParaRPr lang="en-US" dirty="0"/>
          </a:p>
        </p:txBody>
      </p:sp>
      <p:sp>
        <p:nvSpPr>
          <p:cNvPr id="16" name="Slide Number Placeholder 5"/>
          <p:cNvSpPr>
            <a:spLocks noGrp="1"/>
          </p:cNvSpPr>
          <p:nvPr>
            <p:ph type="sldNum" sz="quarter" idx="4"/>
          </p:nvPr>
        </p:nvSpPr>
        <p:spPr>
          <a:xfrm>
            <a:off x="8743060" y="6356350"/>
            <a:ext cx="148940" cy="365125"/>
          </a:xfrm>
          <a:prstGeom prst="rect">
            <a:avLst/>
          </a:prstGeom>
        </p:spPr>
        <p:txBody>
          <a:bodyPr vert="horz" lIns="0" tIns="0" rIns="0" bIns="0" rtlCol="0" anchor="b" anchorCtr="0"/>
          <a:lstStyle>
            <a:lvl1pPr algn="l">
              <a:defRPr sz="800" b="0" i="0">
                <a:solidFill>
                  <a:schemeClr val="tx1">
                    <a:tint val="75000"/>
                  </a:schemeClr>
                </a:solidFill>
                <a:latin typeface="Arial" charset="0"/>
                <a:ea typeface="Arial" charset="0"/>
                <a:cs typeface="Arial" charset="0"/>
              </a:defRPr>
            </a:lvl1pPr>
          </a:lstStyle>
          <a:p>
            <a:fld id="{8FBF9E81-EB8F-0544-B4FB-9AFFA33323F3}" type="slidenum">
              <a:rPr lang="en-US" smtClean="0"/>
              <a:pPr/>
              <a:t>‹#›</a:t>
            </a:fld>
            <a:endParaRPr lang="en-US" dirty="0"/>
          </a:p>
        </p:txBody>
      </p:sp>
    </p:spTree>
    <p:extLst>
      <p:ext uri="{BB962C8B-B14F-4D97-AF65-F5344CB8AC3E}">
        <p14:creationId xmlns:p14="http://schemas.microsoft.com/office/powerpoint/2010/main" val="1810610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C5C4C4-FEF6-8F4D-82DE-801C5DBF4813}"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11" name="Title 1"/>
          <p:cNvSpPr>
            <a:spLocks noGrp="1"/>
          </p:cNvSpPr>
          <p:nvPr>
            <p:ph type="title"/>
          </p:nvPr>
        </p:nvSpPr>
        <p:spPr>
          <a:xfrm>
            <a:off x="1080000" y="49429"/>
            <a:ext cx="7785555" cy="687752"/>
          </a:xfrm>
        </p:spPr>
        <p:txBody>
          <a:bodyPr/>
          <a:lstStyle/>
          <a:p>
            <a:r>
              <a:rPr lang="en-GB" noProof="0" dirty="0"/>
              <a:t>Click to edit Master title style</a:t>
            </a:r>
          </a:p>
        </p:txBody>
      </p:sp>
      <p:sp>
        <p:nvSpPr>
          <p:cNvPr id="9" name="Vertical Content Placeholder 13"/>
          <p:cNvSpPr>
            <a:spLocks noGrp="1"/>
          </p:cNvSpPr>
          <p:nvPr>
            <p:ph orient="vert" sz="quarter" idx="13"/>
          </p:nvPr>
        </p:nvSpPr>
        <p:spPr>
          <a:xfrm>
            <a:off x="1080000" y="1021492"/>
            <a:ext cx="7811999" cy="5104672"/>
          </a:xfrm>
        </p:spPr>
        <p:txBody>
          <a:bodyPr vert="horz"/>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28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1255768" y="2739571"/>
            <a:ext cx="4105445" cy="3302001"/>
          </a:xfrm>
        </p:spPr>
        <p:txBody>
          <a:bodyPr/>
          <a:lstStyle>
            <a:lvl1pPr>
              <a:spcBef>
                <a:spcPts val="0"/>
              </a:spcBef>
              <a:spcAft>
                <a:spcPts val="300"/>
              </a:spcAft>
              <a:defRPr sz="1100"/>
            </a:lvl1pPr>
            <a:lvl2pPr>
              <a:spcBef>
                <a:spcPts val="0"/>
              </a:spcBef>
              <a:spcAft>
                <a:spcPts val="300"/>
              </a:spcAft>
              <a:defRPr sz="1100"/>
            </a:lvl2pPr>
            <a:lvl3pPr>
              <a:spcBef>
                <a:spcPts val="0"/>
              </a:spcBef>
              <a:spcAft>
                <a:spcPts val="300"/>
              </a:spcAft>
              <a:defRPr sz="1100"/>
            </a:lvl3pPr>
            <a:lvl4pPr>
              <a:spcBef>
                <a:spcPts val="0"/>
              </a:spcBef>
              <a:spcAft>
                <a:spcPts val="300"/>
              </a:spcAft>
              <a:defRPr sz="1100"/>
            </a:lvl4pPr>
            <a:lvl5pPr marL="898525" indent="-179388">
              <a:spcBef>
                <a:spcPts val="0"/>
              </a:spcBef>
              <a:spcAft>
                <a:spcPts val="3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5569858" y="2739571"/>
            <a:ext cx="3247571" cy="3302001"/>
          </a:xfrm>
        </p:spPr>
        <p:txBody>
          <a:bodyPr/>
          <a:lstStyle/>
          <a:p>
            <a:endParaRPr lang="en-GB" noProof="0" dirty="0"/>
          </a:p>
        </p:txBody>
      </p:sp>
      <p:sp>
        <p:nvSpPr>
          <p:cNvPr id="9" name="Content Placeholder 2"/>
          <p:cNvSpPr>
            <a:spLocks noGrp="1"/>
          </p:cNvSpPr>
          <p:nvPr>
            <p:ph idx="14"/>
          </p:nvPr>
        </p:nvSpPr>
        <p:spPr>
          <a:xfrm>
            <a:off x="1255769" y="1405573"/>
            <a:ext cx="7748198" cy="1170714"/>
          </a:xfrm>
        </p:spPr>
        <p:txBody>
          <a:bodyPr/>
          <a:lstStyle>
            <a:lvl1pPr>
              <a:spcBef>
                <a:spcPts val="0"/>
              </a:spcBef>
              <a:spcAft>
                <a:spcPts val="300"/>
              </a:spcAft>
              <a:defRPr sz="1100"/>
            </a:lvl1pPr>
            <a:lvl2pPr>
              <a:spcBef>
                <a:spcPts val="0"/>
              </a:spcBef>
              <a:spcAft>
                <a:spcPts val="300"/>
              </a:spcAft>
              <a:defRPr sz="1100"/>
            </a:lvl2pPr>
            <a:lvl3pPr>
              <a:spcBef>
                <a:spcPts val="0"/>
              </a:spcBef>
              <a:spcAft>
                <a:spcPts val="300"/>
              </a:spcAft>
              <a:defRPr sz="1100"/>
            </a:lvl3pPr>
            <a:lvl4pPr>
              <a:spcBef>
                <a:spcPts val="0"/>
              </a:spcBef>
              <a:spcAft>
                <a:spcPts val="300"/>
              </a:spcAft>
              <a:defRPr sz="1100"/>
            </a:lvl4pPr>
            <a:lvl5pPr marL="898525" indent="-179388">
              <a:spcBef>
                <a:spcPts val="0"/>
              </a:spcBef>
              <a:spcAft>
                <a:spcPts val="3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124808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amp;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080000" y="1021492"/>
            <a:ext cx="7811999" cy="2365175"/>
          </a:xfrm>
        </p:spPr>
        <p:txBody>
          <a:bodyPr/>
          <a:lstStyle>
            <a:lvl1pPr>
              <a:spcBef>
                <a:spcPts val="0"/>
              </a:spcBef>
              <a:spcAft>
                <a:spcPts val="900"/>
              </a:spcAft>
              <a:defRPr>
                <a:solidFill>
                  <a:schemeClr val="tx2"/>
                </a:solidFill>
              </a:defRPr>
            </a:lvl1pPr>
            <a:lvl2pPr>
              <a:spcBef>
                <a:spcPts val="0"/>
              </a:spcBef>
              <a:spcAft>
                <a:spcPts val="900"/>
              </a:spcAft>
              <a:defRPr>
                <a:solidFill>
                  <a:schemeClr val="tx2"/>
                </a:solidFill>
              </a:defRPr>
            </a:lvl2pPr>
            <a:lvl3pPr>
              <a:spcBef>
                <a:spcPts val="0"/>
              </a:spcBef>
              <a:spcAft>
                <a:spcPts val="900"/>
              </a:spcAft>
              <a:defRPr>
                <a:solidFill>
                  <a:schemeClr val="tx2"/>
                </a:solidFill>
              </a:defRPr>
            </a:lvl3pPr>
            <a:lvl4pPr>
              <a:spcBef>
                <a:spcPts val="0"/>
              </a:spcBef>
              <a:spcAft>
                <a:spcPts val="900"/>
              </a:spcAft>
              <a:defRPr>
                <a:solidFill>
                  <a:schemeClr val="tx2"/>
                </a:solidFill>
              </a:defRPr>
            </a:lvl4pPr>
            <a:lvl5pPr marL="898525" indent="-179388">
              <a:spcBef>
                <a:spcPts val="0"/>
              </a:spcBef>
              <a:spcAft>
                <a:spcPts val="900"/>
              </a:spcAft>
              <a:defRPr>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06D8AEE1-1489-C442-A744-B11BDBAECBF1}"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0" y="3630613"/>
            <a:ext cx="9144000" cy="2517775"/>
          </a:xfrm>
        </p:spPr>
        <p:txBody>
          <a:bodyPr anchor="ctr"/>
          <a:lstStyle>
            <a:lvl1pPr marL="0" indent="0" algn="ctr">
              <a:buNone/>
              <a:defRPr/>
            </a:lvl1pPr>
          </a:lstStyle>
          <a:p>
            <a:endParaRPr lang="en-US" dirty="0"/>
          </a:p>
        </p:txBody>
      </p:sp>
      <p:sp>
        <p:nvSpPr>
          <p:cNvPr id="10" name="Text Placeholder 5"/>
          <p:cNvSpPr>
            <a:spLocks noGrp="1"/>
          </p:cNvSpPr>
          <p:nvPr>
            <p:ph type="body" sz="quarter" idx="14"/>
          </p:nvPr>
        </p:nvSpPr>
        <p:spPr>
          <a:xfrm>
            <a:off x="278446" y="5878282"/>
            <a:ext cx="5718175" cy="284123"/>
          </a:xfrm>
        </p:spPr>
        <p:txBody>
          <a:bodyPr rIns="0"/>
          <a:lstStyle>
            <a:lvl1pPr marL="0" indent="0">
              <a:buNone/>
              <a:defRPr sz="800" b="1" i="1">
                <a:solidFill>
                  <a:schemeClr val="bg1"/>
                </a:solidFill>
              </a:defRPr>
            </a:lvl1pPr>
          </a:lstStyle>
          <a:p>
            <a:pPr lvl="0"/>
            <a:r>
              <a:rPr lang="en-GB" dirty="0"/>
              <a:t>Click to edit Master text styles</a:t>
            </a:r>
            <a:endParaRPr lang="en-US" dirty="0"/>
          </a:p>
        </p:txBody>
      </p:sp>
      <p:sp>
        <p:nvSpPr>
          <p:cNvPr id="9" name="Rectangle 8"/>
          <p:cNvSpPr/>
          <p:nvPr userDrawn="1"/>
        </p:nvSpPr>
        <p:spPr>
          <a:xfrm rot="5400000">
            <a:off x="4525102" y="-894490"/>
            <a:ext cx="93795" cy="9144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3295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amp; Vertical Pic">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66682" y="0"/>
            <a:ext cx="2699891" cy="6858000"/>
          </a:xfrm>
          <a:solidFill>
            <a:schemeClr val="bg1"/>
          </a:solidFill>
        </p:spPr>
        <p:txBody>
          <a:bodyPr anchor="ctr"/>
          <a:lstStyle>
            <a:lvl1pPr marL="0" indent="0" algn="ctr">
              <a:buNone/>
              <a:defRPr/>
            </a:lvl1pPr>
          </a:lstStyle>
          <a:p>
            <a:endParaRPr lang="en-GB" noProof="0" dirty="0"/>
          </a:p>
        </p:txBody>
      </p:sp>
      <p:sp>
        <p:nvSpPr>
          <p:cNvPr id="2" name="Title 1"/>
          <p:cNvSpPr>
            <a:spLocks noGrp="1"/>
          </p:cNvSpPr>
          <p:nvPr>
            <p:ph type="title"/>
          </p:nvPr>
        </p:nvSpPr>
        <p:spPr>
          <a:xfrm>
            <a:off x="3132943" y="49428"/>
            <a:ext cx="5759057" cy="687752"/>
          </a:xfrm>
        </p:spPr>
        <p:txBody>
          <a:bodyPr wrap="square" lIns="0" tIns="0" rIns="0" bIns="0" anchor="b"/>
          <a:lstStyle>
            <a:lvl1pPr>
              <a:defRPr lang="en-GB" noProof="0" dirty="0"/>
            </a:lvl1pPr>
          </a:lstStyle>
          <a:p>
            <a:pPr marL="0" lvl="0"/>
            <a:r>
              <a:rPr lang="en-GB" noProof="0" dirty="0"/>
              <a:t>Click to edit Master title style</a:t>
            </a:r>
          </a:p>
        </p:txBody>
      </p:sp>
      <p:sp>
        <p:nvSpPr>
          <p:cNvPr id="3" name="Content Placeholder 2"/>
          <p:cNvSpPr>
            <a:spLocks noGrp="1"/>
          </p:cNvSpPr>
          <p:nvPr>
            <p:ph idx="1"/>
          </p:nvPr>
        </p:nvSpPr>
        <p:spPr>
          <a:xfrm>
            <a:off x="3132943" y="1021491"/>
            <a:ext cx="5759057" cy="5104671"/>
          </a:xfrm>
        </p:spPr>
        <p:txBody>
          <a:bodyPr/>
          <a:lstStyle>
            <a:lvl1pPr>
              <a:spcBef>
                <a:spcPts val="0"/>
              </a:spcBef>
              <a:spcAft>
                <a:spcPts val="900"/>
              </a:spcAft>
              <a:defRPr>
                <a:solidFill>
                  <a:schemeClr val="tx2"/>
                </a:solidFill>
              </a:defRPr>
            </a:lvl1pPr>
            <a:lvl2pPr>
              <a:spcBef>
                <a:spcPts val="0"/>
              </a:spcBef>
              <a:spcAft>
                <a:spcPts val="900"/>
              </a:spcAft>
              <a:defRPr>
                <a:solidFill>
                  <a:schemeClr val="tx2"/>
                </a:solidFill>
              </a:defRPr>
            </a:lvl2pPr>
            <a:lvl3pPr>
              <a:spcBef>
                <a:spcPts val="0"/>
              </a:spcBef>
              <a:spcAft>
                <a:spcPts val="900"/>
              </a:spcAft>
              <a:defRPr>
                <a:solidFill>
                  <a:schemeClr val="tx2"/>
                </a:solidFill>
              </a:defRPr>
            </a:lvl3pPr>
            <a:lvl4pPr>
              <a:spcBef>
                <a:spcPts val="0"/>
              </a:spcBef>
              <a:spcAft>
                <a:spcPts val="900"/>
              </a:spcAft>
              <a:defRPr>
                <a:solidFill>
                  <a:schemeClr val="tx2"/>
                </a:solidFill>
              </a:defRPr>
            </a:lvl4pPr>
            <a:lvl5pPr marL="898525" indent="-179388">
              <a:spcBef>
                <a:spcPts val="0"/>
              </a:spcBef>
              <a:spcAft>
                <a:spcPts val="900"/>
              </a:spcAft>
              <a:defRPr>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5EDDDD37-E6EC-124C-8717-BDED32232A8F}" type="datetime4">
              <a:rPr lang="en-GB" smtClean="0"/>
              <a:t>06 July 2022</a:t>
            </a:fld>
            <a:endParaRPr lang="en-US" dirty="0"/>
          </a:p>
        </p:txBody>
      </p:sp>
      <p:sp>
        <p:nvSpPr>
          <p:cNvPr id="5" name="Footer Placeholder 4"/>
          <p:cNvSpPr>
            <a:spLocks noGrp="1"/>
          </p:cNvSpPr>
          <p:nvPr>
            <p:ph type="ftr" sz="quarter" idx="11"/>
          </p:nvPr>
        </p:nvSpPr>
        <p:spPr>
          <a:xfrm>
            <a:off x="1710326" y="6356350"/>
            <a:ext cx="4847106" cy="365125"/>
          </a:xfrm>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13" name="Rectangle 12"/>
          <p:cNvSpPr/>
          <p:nvPr userDrawn="1"/>
        </p:nvSpPr>
        <p:spPr>
          <a:xfrm rot="10800000">
            <a:off x="2552481" y="-1"/>
            <a:ext cx="314092" cy="1341121"/>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37974"/>
          <a:stretch/>
        </p:blipFill>
        <p:spPr>
          <a:xfrm>
            <a:off x="166682" y="4092315"/>
            <a:ext cx="2700000" cy="2764223"/>
          </a:xfrm>
          <a:prstGeom prst="rect">
            <a:avLst/>
          </a:prstGeom>
        </p:spPr>
      </p:pic>
      <p:sp>
        <p:nvSpPr>
          <p:cNvPr id="9" name="Text Placeholder 5"/>
          <p:cNvSpPr>
            <a:spLocks noGrp="1"/>
          </p:cNvSpPr>
          <p:nvPr>
            <p:ph type="body" sz="quarter" idx="14"/>
          </p:nvPr>
        </p:nvSpPr>
        <p:spPr>
          <a:xfrm rot="16200000">
            <a:off x="-1048881" y="5229468"/>
            <a:ext cx="2699891" cy="284123"/>
          </a:xfrm>
        </p:spPr>
        <p:txBody>
          <a:bodyPr anchor="ctr"/>
          <a:lstStyle>
            <a:lvl1pPr marL="0" indent="0">
              <a:buNone/>
              <a:defRPr sz="800" b="1" i="1">
                <a:solidFill>
                  <a:schemeClr val="bg1"/>
                </a:solidFill>
              </a:defRPr>
            </a:lvl1pPr>
          </a:lstStyle>
          <a:p>
            <a:pPr lvl="0"/>
            <a:r>
              <a:rPr lang="en-GB" dirty="0"/>
              <a:t>Click to edit Master text styles</a:t>
            </a:r>
            <a:endParaRPr lang="en-US" dirty="0"/>
          </a:p>
        </p:txBody>
      </p:sp>
      <p:sp>
        <p:nvSpPr>
          <p:cNvPr id="18" name="Rectangle 17"/>
          <p:cNvSpPr/>
          <p:nvPr userDrawn="1"/>
        </p:nvSpPr>
        <p:spPr>
          <a:xfrm>
            <a:off x="266286" y="1"/>
            <a:ext cx="648000" cy="86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9" name="Picture 18"/>
          <p:cNvPicPr>
            <a:picLocks noChangeAspect="1"/>
          </p:cNvPicPr>
          <p:nvPr userDrawn="1"/>
        </p:nvPicPr>
        <p:blipFill rotWithShape="1">
          <a:blip r:embed="rId3">
            <a:lum bright="70000" contrast="-70000"/>
            <a:extLst>
              <a:ext uri="{28A0092B-C50C-407E-A947-70E740481C1C}">
                <a14:useLocalDpi xmlns:a14="http://schemas.microsoft.com/office/drawing/2010/main" val="0"/>
              </a:ext>
            </a:extLst>
          </a:blip>
          <a:srcRect r="61451"/>
          <a:stretch/>
        </p:blipFill>
        <p:spPr>
          <a:xfrm>
            <a:off x="427342" y="179993"/>
            <a:ext cx="325888" cy="504016"/>
          </a:xfrm>
          <a:prstGeom prst="rect">
            <a:avLst/>
          </a:prstGeom>
        </p:spPr>
      </p:pic>
      <p:sp>
        <p:nvSpPr>
          <p:cNvPr id="20" name="Rectangle 19"/>
          <p:cNvSpPr/>
          <p:nvPr userDrawn="1"/>
        </p:nvSpPr>
        <p:spPr>
          <a:xfrm rot="10800000">
            <a:off x="2772777" y="-3"/>
            <a:ext cx="93795" cy="6858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4656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1080000" y="2739571"/>
            <a:ext cx="4281213" cy="3386592"/>
          </a:xfrm>
        </p:spPr>
        <p:txBody>
          <a:bodyPr/>
          <a:lstStyle>
            <a:lvl1pPr>
              <a:spcBef>
                <a:spcPts val="0"/>
              </a:spcBef>
              <a:spcAft>
                <a:spcPts val="300"/>
              </a:spcAft>
              <a:defRPr sz="1100">
                <a:solidFill>
                  <a:schemeClr val="tx2"/>
                </a:solidFill>
              </a:defRPr>
            </a:lvl1pPr>
            <a:lvl2pPr>
              <a:spcBef>
                <a:spcPts val="0"/>
              </a:spcBef>
              <a:spcAft>
                <a:spcPts val="300"/>
              </a:spcAft>
              <a:defRPr sz="1100">
                <a:solidFill>
                  <a:schemeClr val="tx2"/>
                </a:solidFill>
              </a:defRPr>
            </a:lvl2pPr>
            <a:lvl3pPr>
              <a:spcBef>
                <a:spcPts val="0"/>
              </a:spcBef>
              <a:spcAft>
                <a:spcPts val="300"/>
              </a:spcAft>
              <a:defRPr sz="1100">
                <a:solidFill>
                  <a:schemeClr val="tx2"/>
                </a:solidFill>
              </a:defRPr>
            </a:lvl3pPr>
            <a:lvl4pPr>
              <a:spcBef>
                <a:spcPts val="0"/>
              </a:spcBef>
              <a:spcAft>
                <a:spcPts val="300"/>
              </a:spcAft>
              <a:defRPr sz="1100">
                <a:solidFill>
                  <a:schemeClr val="tx2"/>
                </a:solidFill>
              </a:defRPr>
            </a:lvl4pPr>
            <a:lvl5pPr marL="898525" indent="-179388">
              <a:spcBef>
                <a:spcPts val="0"/>
              </a:spcBef>
              <a:spcAft>
                <a:spcPts val="300"/>
              </a:spcAft>
              <a:defRPr sz="1100">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4F98FD2E-49AC-9A40-864A-5BD10582EE7C}" type="datetime4">
              <a:rPr lang="en-GB" smtClean="0"/>
              <a:t>06 July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F9E81-EB8F-0544-B4FB-9AFFA33323F3}" type="slidenum">
              <a:rPr lang="en-US" smtClean="0"/>
              <a:t>‹#›</a:t>
            </a:fld>
            <a:endParaRPr lang="en-US" dirty="0"/>
          </a:p>
        </p:txBody>
      </p:sp>
      <p:sp>
        <p:nvSpPr>
          <p:cNvPr id="8" name="Picture Placeholder 7"/>
          <p:cNvSpPr>
            <a:spLocks noGrp="1"/>
          </p:cNvSpPr>
          <p:nvPr>
            <p:ph type="pic" sz="quarter" idx="13"/>
          </p:nvPr>
        </p:nvSpPr>
        <p:spPr>
          <a:xfrm>
            <a:off x="5569859" y="2739571"/>
            <a:ext cx="3304800" cy="3376800"/>
          </a:xfrm>
          <a:ln w="38100" cap="sq">
            <a:solidFill>
              <a:schemeClr val="bg1"/>
            </a:solidFill>
            <a:prstDash val="solid"/>
            <a:miter lim="800000"/>
          </a:ln>
          <a:effectLst>
            <a:outerShdw blurRad="38100" sx="102000" sy="102000" algn="ctr" rotWithShape="0">
              <a:prstClr val="black">
                <a:alpha val="20000"/>
              </a:prstClr>
            </a:outerShdw>
          </a:effectLst>
        </p:spPr>
        <p:txBody>
          <a:bodyPr/>
          <a:lstStyle/>
          <a:p>
            <a:endParaRPr lang="en-GB" noProof="0" dirty="0"/>
          </a:p>
        </p:txBody>
      </p:sp>
      <p:sp>
        <p:nvSpPr>
          <p:cNvPr id="9" name="Content Placeholder 2"/>
          <p:cNvSpPr>
            <a:spLocks noGrp="1"/>
          </p:cNvSpPr>
          <p:nvPr>
            <p:ph idx="14"/>
          </p:nvPr>
        </p:nvSpPr>
        <p:spPr>
          <a:xfrm>
            <a:off x="1080000" y="1021492"/>
            <a:ext cx="7812000" cy="1554795"/>
          </a:xfrm>
        </p:spPr>
        <p:txBody>
          <a:bodyPr/>
          <a:lstStyle>
            <a:lvl1pPr>
              <a:spcBef>
                <a:spcPts val="0"/>
              </a:spcBef>
              <a:spcAft>
                <a:spcPts val="300"/>
              </a:spcAft>
              <a:defRPr sz="1100">
                <a:solidFill>
                  <a:schemeClr val="tx2"/>
                </a:solidFill>
              </a:defRPr>
            </a:lvl1pPr>
            <a:lvl2pPr>
              <a:spcBef>
                <a:spcPts val="0"/>
              </a:spcBef>
              <a:spcAft>
                <a:spcPts val="300"/>
              </a:spcAft>
              <a:defRPr sz="1100">
                <a:solidFill>
                  <a:schemeClr val="tx2"/>
                </a:solidFill>
              </a:defRPr>
            </a:lvl2pPr>
            <a:lvl3pPr>
              <a:spcBef>
                <a:spcPts val="0"/>
              </a:spcBef>
              <a:spcAft>
                <a:spcPts val="300"/>
              </a:spcAft>
              <a:defRPr sz="1100">
                <a:solidFill>
                  <a:schemeClr val="tx2"/>
                </a:solidFill>
              </a:defRPr>
            </a:lvl3pPr>
            <a:lvl4pPr>
              <a:spcBef>
                <a:spcPts val="0"/>
              </a:spcBef>
              <a:spcAft>
                <a:spcPts val="300"/>
              </a:spcAft>
              <a:defRPr sz="1100">
                <a:solidFill>
                  <a:schemeClr val="tx2"/>
                </a:solidFill>
              </a:defRPr>
            </a:lvl4pPr>
            <a:lvl5pPr marL="898525" indent="-179388">
              <a:spcBef>
                <a:spcPts val="0"/>
              </a:spcBef>
              <a:spcAft>
                <a:spcPts val="300"/>
              </a:spcAft>
              <a:defRPr sz="1100">
                <a:solidFill>
                  <a:schemeClr val="tx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800113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ECA73CA-4A7F-DD45-89CE-1A134EDA0A91}" type="datetime4">
              <a:rPr lang="en-GB" smtClean="0"/>
              <a:t>06 July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4239151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BE930-CC1C-2A40-8723-855B4E575909}" type="datetime4">
              <a:rPr lang="en-GB" smtClean="0"/>
              <a:t>06 July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266886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191FAF5C-FEF8-6541-BC91-5809DE2F1B7F}" type="datetime4">
              <a:rPr lang="en-GB" smtClean="0"/>
              <a:t>06 July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BF9E81-EB8F-0544-B4FB-9AFFA33323F3}" type="slidenum">
              <a:rPr lang="en-US" smtClean="0"/>
              <a:t>‹#›</a:t>
            </a:fld>
            <a:endParaRPr lang="en-US" dirty="0"/>
          </a:p>
        </p:txBody>
      </p:sp>
      <p:pic>
        <p:nvPicPr>
          <p:cNvPr id="7" name="Picture 6" descr="SCS_LOGO_LINEART_WHT.png"/>
          <p:cNvPicPr>
            <a:picLocks noChangeAspect="1"/>
          </p:cNvPicPr>
          <p:nvPr userDrawn="1"/>
        </p:nvPicPr>
        <p:blipFill rotWithShape="1">
          <a:blip r:embed="rId2">
            <a:extLst>
              <a:ext uri="{28A0092B-C50C-407E-A947-70E740481C1C}">
                <a14:useLocalDpi xmlns:a14="http://schemas.microsoft.com/office/drawing/2010/main" val="0"/>
              </a:ext>
            </a:extLst>
          </a:blip>
          <a:srcRect l="11330" t="24435" r="57079" b="20390"/>
          <a:stretch/>
        </p:blipFill>
        <p:spPr>
          <a:xfrm>
            <a:off x="227645" y="356277"/>
            <a:ext cx="832703" cy="838716"/>
          </a:xfrm>
          <a:prstGeom prst="rect">
            <a:avLst/>
          </a:prstGeom>
        </p:spPr>
      </p:pic>
    </p:spTree>
    <p:extLst>
      <p:ext uri="{BB962C8B-B14F-4D97-AF65-F5344CB8AC3E}">
        <p14:creationId xmlns:p14="http://schemas.microsoft.com/office/powerpoint/2010/main" val="163411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72107-EF07-2C45-B628-50D106631FD5}" type="datetime4">
              <a:rPr lang="en-GB" smtClean="0"/>
              <a:t>06 July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BF9E81-EB8F-0544-B4FB-9AFFA33323F3}" type="slidenum">
              <a:rPr lang="en-US" smtClean="0"/>
              <a:t>‹#›</a:t>
            </a:fld>
            <a:endParaRPr lang="en-US" dirty="0"/>
          </a:p>
        </p:txBody>
      </p:sp>
    </p:spTree>
    <p:extLst>
      <p:ext uri="{BB962C8B-B14F-4D97-AF65-F5344CB8AC3E}">
        <p14:creationId xmlns:p14="http://schemas.microsoft.com/office/powerpoint/2010/main" val="114497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2CDDE4-7A05-4790-A297-147FCFF39DDC}"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275038A-E2BC-4311-952D-8740F928B2ED}" type="slidenum">
              <a:rPr lang="en-GB" smtClean="0"/>
              <a:t>‹#›</a:t>
            </a:fld>
            <a:endParaRPr lang="en-GB" dirty="0"/>
          </a:p>
        </p:txBody>
      </p:sp>
    </p:spTree>
    <p:extLst>
      <p:ext uri="{BB962C8B-B14F-4D97-AF65-F5344CB8AC3E}">
        <p14:creationId xmlns:p14="http://schemas.microsoft.com/office/powerpoint/2010/main" val="338170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4.png"/><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3.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3.png"/><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5768" y="274638"/>
            <a:ext cx="7748199" cy="931862"/>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1255768" y="1596571"/>
            <a:ext cx="7748199" cy="4529592"/>
          </a:xfrm>
          <a:prstGeom prst="rect">
            <a:avLst/>
          </a:prstGeom>
        </p:spPr>
        <p:txBody>
          <a:bodyPr vert="horz" lIns="0" tIns="0" rIns="18000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7876842" y="6330275"/>
            <a:ext cx="1127125" cy="365125"/>
          </a:xfrm>
          <a:prstGeom prst="rect">
            <a:avLst/>
          </a:prstGeom>
        </p:spPr>
        <p:txBody>
          <a:bodyPr vert="horz" lIns="0" tIns="0" rIns="0" bIns="0" rtlCol="0" anchor="b" anchorCtr="0"/>
          <a:lstStyle>
            <a:lvl1pPr algn="r">
              <a:defRPr sz="800">
                <a:solidFill>
                  <a:schemeClr val="tx1">
                    <a:tint val="75000"/>
                  </a:schemeClr>
                </a:solidFill>
              </a:defRPr>
            </a:lvl1pPr>
          </a:lstStyle>
          <a:p>
            <a:fld id="{BF41C72A-955E-E446-BC9D-B26C4F89E465}" type="datetime4">
              <a:rPr lang="en-GB" smtClean="0"/>
              <a:pPr/>
              <a:t>06 July 2022</a:t>
            </a:fld>
            <a:endParaRPr lang="en-US" dirty="0"/>
          </a:p>
        </p:txBody>
      </p:sp>
      <p:sp>
        <p:nvSpPr>
          <p:cNvPr id="5" name="Footer Placeholder 4"/>
          <p:cNvSpPr>
            <a:spLocks noGrp="1"/>
          </p:cNvSpPr>
          <p:nvPr>
            <p:ph type="ftr" sz="quarter" idx="3"/>
          </p:nvPr>
        </p:nvSpPr>
        <p:spPr>
          <a:xfrm>
            <a:off x="2706314" y="6356350"/>
            <a:ext cx="4847106" cy="365125"/>
          </a:xfrm>
          <a:prstGeom prst="rect">
            <a:avLst/>
          </a:prstGeom>
        </p:spPr>
        <p:txBody>
          <a:bodyPr vert="horz" lIns="0" tIns="0" rIns="0" bIns="0" rtlCol="0" anchor="b" anchorCtr="0"/>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61440" y="6356350"/>
            <a:ext cx="854771" cy="365125"/>
          </a:xfrm>
          <a:prstGeom prst="rect">
            <a:avLst/>
          </a:prstGeom>
        </p:spPr>
        <p:txBody>
          <a:bodyPr vert="horz" lIns="0" tIns="0" rIns="0" bIns="0" rtlCol="0" anchor="b" anchorCtr="0"/>
          <a:lstStyle>
            <a:lvl1pPr algn="l">
              <a:defRPr sz="800" b="1" i="0">
                <a:solidFill>
                  <a:schemeClr val="tx1">
                    <a:tint val="75000"/>
                  </a:schemeClr>
                </a:solidFill>
              </a:defRPr>
            </a:lvl1pPr>
          </a:lstStyle>
          <a:p>
            <a:fld id="{8FBF9E81-EB8F-0544-B4FB-9AFFA33323F3}" type="slidenum">
              <a:rPr lang="en-US" smtClean="0"/>
              <a:pPr/>
              <a:t>‹#›</a:t>
            </a:fld>
            <a:endParaRPr lang="en-US" dirty="0"/>
          </a:p>
        </p:txBody>
      </p:sp>
      <p:sp>
        <p:nvSpPr>
          <p:cNvPr id="12" name="Rectangle 11"/>
          <p:cNvSpPr/>
          <p:nvPr userDrawn="1"/>
        </p:nvSpPr>
        <p:spPr>
          <a:xfrm rot="5400000">
            <a:off x="1168730" y="6495943"/>
            <a:ext cx="204842" cy="246221"/>
          </a:xfrm>
          <a:prstGeom prst="rect">
            <a:avLst/>
          </a:prstGeom>
        </p:spPr>
        <p:txBody>
          <a:bodyPr wrap="square">
            <a:spAutoFit/>
          </a:bodyPr>
          <a:lstStyle/>
          <a:p>
            <a:r>
              <a:rPr lang="en-US" sz="1000" b="1" i="0" dirty="0">
                <a:solidFill>
                  <a:schemeClr val="bg2"/>
                </a:solidFill>
                <a:latin typeface="Lucida Grande"/>
                <a:ea typeface="Lucida Grande"/>
                <a:cs typeface="Lucida Grande"/>
              </a:rPr>
              <a:t>⌃</a:t>
            </a:r>
            <a:endParaRPr lang="en-US" sz="1000" b="1" dirty="0">
              <a:solidFill>
                <a:schemeClr val="bg2"/>
              </a:solidFill>
            </a:endParaRPr>
          </a:p>
        </p:txBody>
      </p:sp>
      <p:pic>
        <p:nvPicPr>
          <p:cNvPr id="8" name="Picture 7"/>
          <p:cNvPicPr>
            <a:picLocks noChangeAspect="1"/>
          </p:cNvPicPr>
          <p:nvPr userDrawn="1"/>
        </p:nvPicPr>
        <p:blipFill>
          <a:blip r:embed="rId10"/>
          <a:stretch>
            <a:fillRect/>
          </a:stretch>
        </p:blipFill>
        <p:spPr>
          <a:xfrm>
            <a:off x="7689272" y="115745"/>
            <a:ext cx="1256505" cy="748256"/>
          </a:xfrm>
          <a:prstGeom prst="rect">
            <a:avLst/>
          </a:prstGeom>
        </p:spPr>
      </p:pic>
      <p:sp>
        <p:nvSpPr>
          <p:cNvPr id="9" name="Rectangle 8"/>
          <p:cNvSpPr/>
          <p:nvPr userDrawn="1"/>
        </p:nvSpPr>
        <p:spPr>
          <a:xfrm>
            <a:off x="266286" y="1"/>
            <a:ext cx="648000" cy="864000"/>
          </a:xfrm>
          <a:prstGeom prst="rect">
            <a:avLst/>
          </a:prstGeom>
          <a:solidFill>
            <a:srgbClr val="75A8C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11">
            <a:lum bright="70000" contrast="-70000"/>
            <a:extLst>
              <a:ext uri="{28A0092B-C50C-407E-A947-70E740481C1C}">
                <a14:useLocalDpi xmlns:a14="http://schemas.microsoft.com/office/drawing/2010/main" val="0"/>
              </a:ext>
            </a:extLst>
          </a:blip>
          <a:srcRect r="61451"/>
          <a:stretch/>
        </p:blipFill>
        <p:spPr>
          <a:xfrm>
            <a:off x="427342" y="155055"/>
            <a:ext cx="325888" cy="504016"/>
          </a:xfrm>
          <a:prstGeom prst="rect">
            <a:avLst/>
          </a:prstGeom>
        </p:spPr>
      </p:pic>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1371" y="6330275"/>
            <a:ext cx="651798" cy="388596"/>
          </a:xfrm>
          <a:prstGeom prst="rect">
            <a:avLst/>
          </a:prstGeom>
        </p:spPr>
      </p:pic>
    </p:spTree>
    <p:extLst>
      <p:ext uri="{BB962C8B-B14F-4D97-AF65-F5344CB8AC3E}">
        <p14:creationId xmlns:p14="http://schemas.microsoft.com/office/powerpoint/2010/main" val="4436978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hdr="0" ftr="0"/>
  <p:txStyles>
    <p:titleStyle>
      <a:lvl1pPr algn="l" defTabSz="457200" rtl="0" eaLnBrk="1" latinLnBrk="0" hangingPunct="1">
        <a:lnSpc>
          <a:spcPct val="90000"/>
        </a:lnSpc>
        <a:spcBef>
          <a:spcPct val="0"/>
        </a:spcBef>
        <a:buNone/>
        <a:defRPr sz="3200" kern="1200">
          <a:solidFill>
            <a:srgbClr val="707070"/>
          </a:solidFill>
          <a:latin typeface="+mj-lt"/>
          <a:ea typeface="+mj-ea"/>
          <a:cs typeface="+mj-cs"/>
        </a:defRPr>
      </a:lvl1pPr>
    </p:titleStyle>
    <p:bodyStyle>
      <a:lvl1pPr marL="179388" indent="-179388" algn="l" defTabSz="457200" rtl="0" eaLnBrk="1" latinLnBrk="0" hangingPunct="1">
        <a:spcBef>
          <a:spcPct val="20000"/>
        </a:spcBef>
        <a:buClr>
          <a:schemeClr val="bg2"/>
        </a:buClr>
        <a:buFont typeface="Wingdings" charset="2"/>
        <a:buChar char="§"/>
        <a:defRPr sz="1400" kern="1200">
          <a:solidFill>
            <a:srgbClr val="707070"/>
          </a:solidFill>
          <a:latin typeface="+mn-lt"/>
          <a:ea typeface="+mn-ea"/>
          <a:cs typeface="+mn-cs"/>
        </a:defRPr>
      </a:lvl1pPr>
      <a:lvl2pPr marL="358775" indent="-179388" algn="l" defTabSz="457200" rtl="0" eaLnBrk="1" latinLnBrk="0" hangingPunct="1">
        <a:spcBef>
          <a:spcPct val="20000"/>
        </a:spcBef>
        <a:buClr>
          <a:schemeClr val="bg2"/>
        </a:buClr>
        <a:buFont typeface="Arial"/>
        <a:buChar char="–"/>
        <a:defRPr sz="1200" kern="1200">
          <a:solidFill>
            <a:srgbClr val="707070"/>
          </a:solidFill>
          <a:latin typeface="+mn-lt"/>
          <a:ea typeface="+mn-ea"/>
          <a:cs typeface="+mn-cs"/>
        </a:defRPr>
      </a:lvl2pPr>
      <a:lvl3pPr marL="539750" indent="-180975" algn="l" defTabSz="457200" rtl="0" eaLnBrk="1" latinLnBrk="0" hangingPunct="1">
        <a:spcBef>
          <a:spcPct val="20000"/>
        </a:spcBef>
        <a:buClr>
          <a:schemeClr val="bg2"/>
        </a:buClr>
        <a:buFont typeface="Wingdings" charset="2"/>
        <a:buChar char="§"/>
        <a:defRPr sz="1100" kern="1200">
          <a:solidFill>
            <a:srgbClr val="707070"/>
          </a:solidFill>
          <a:latin typeface="+mn-lt"/>
          <a:ea typeface="+mn-ea"/>
          <a:cs typeface="+mn-cs"/>
        </a:defRPr>
      </a:lvl3pPr>
      <a:lvl4pPr marL="719138" indent="-179388" algn="l" defTabSz="457200" rtl="0" eaLnBrk="1" latinLnBrk="0" hangingPunct="1">
        <a:spcBef>
          <a:spcPct val="20000"/>
        </a:spcBef>
        <a:buClr>
          <a:schemeClr val="bg2"/>
        </a:buClr>
        <a:buFont typeface="Arial"/>
        <a:buChar char="–"/>
        <a:defRPr sz="1050" kern="1200">
          <a:solidFill>
            <a:srgbClr val="707070"/>
          </a:solidFill>
          <a:latin typeface="+mn-lt"/>
          <a:ea typeface="+mn-ea"/>
          <a:cs typeface="+mn-cs"/>
        </a:defRPr>
      </a:lvl4pPr>
      <a:lvl5pPr marL="828000" indent="-126000" algn="l" defTabSz="457200" rtl="0" eaLnBrk="1" latinLnBrk="0" hangingPunct="1">
        <a:spcBef>
          <a:spcPct val="20000"/>
        </a:spcBef>
        <a:buClr>
          <a:schemeClr val="bg2"/>
        </a:buClr>
        <a:buFont typeface="Wingdings" charset="2"/>
        <a:buChar char="§"/>
        <a:defRPr sz="1000" kern="1200">
          <a:solidFill>
            <a:srgbClr val="70707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CDDE4-7A05-4790-A297-147FCFF39DDC}" type="datetimeFigureOut">
              <a:rPr lang="en-GB" smtClean="0"/>
              <a:t>06/07/2022</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5038A-E2BC-4311-952D-8740F928B2ED}" type="slidenum">
              <a:rPr lang="en-GB" smtClean="0"/>
              <a:t>‹#›</a:t>
            </a:fld>
            <a:endParaRPr lang="en-GB" dirty="0"/>
          </a:p>
        </p:txBody>
      </p:sp>
    </p:spTree>
    <p:extLst>
      <p:ext uri="{BB962C8B-B14F-4D97-AF65-F5344CB8AC3E}">
        <p14:creationId xmlns:p14="http://schemas.microsoft.com/office/powerpoint/2010/main" val="269019409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26DBD-EDCB-4411-8898-D9BFA5DA935F}" type="datetimeFigureOut">
              <a:rPr lang="en-GB" smtClean="0"/>
              <a:t>06/07/2022</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391EB-6AAB-415D-A6B5-AEAAA04F08AA}" type="slidenum">
              <a:rPr lang="en-GB" smtClean="0"/>
              <a:t>‹#›</a:t>
            </a:fld>
            <a:endParaRPr lang="en-GB" dirty="0"/>
          </a:p>
        </p:txBody>
      </p:sp>
    </p:spTree>
    <p:extLst>
      <p:ext uri="{BB962C8B-B14F-4D97-AF65-F5344CB8AC3E}">
        <p14:creationId xmlns:p14="http://schemas.microsoft.com/office/powerpoint/2010/main" val="26596578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5768" y="274638"/>
            <a:ext cx="7748199" cy="931862"/>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1255768" y="1596571"/>
            <a:ext cx="7748199" cy="4529592"/>
          </a:xfrm>
          <a:prstGeom prst="rect">
            <a:avLst/>
          </a:prstGeom>
        </p:spPr>
        <p:txBody>
          <a:bodyPr vert="horz" lIns="0" tIns="0" rIns="18000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0" y="6356350"/>
            <a:ext cx="1127125" cy="365125"/>
          </a:xfrm>
          <a:prstGeom prst="rect">
            <a:avLst/>
          </a:prstGeom>
        </p:spPr>
        <p:txBody>
          <a:bodyPr vert="horz" lIns="0" tIns="0" rIns="0" bIns="0" rtlCol="0" anchor="b" anchorCtr="0"/>
          <a:lstStyle>
            <a:lvl1pPr algn="r">
              <a:defRPr sz="800">
                <a:solidFill>
                  <a:schemeClr val="tx1">
                    <a:tint val="75000"/>
                  </a:schemeClr>
                </a:solidFill>
              </a:defRPr>
            </a:lvl1pPr>
          </a:lstStyle>
          <a:p>
            <a:fld id="{BF41C72A-955E-E446-BC9D-B26C4F89E465}" type="datetime4">
              <a:rPr lang="en-GB" smtClean="0"/>
              <a:t>06 July 2022</a:t>
            </a:fld>
            <a:endParaRPr lang="en-US" dirty="0"/>
          </a:p>
        </p:txBody>
      </p:sp>
      <p:sp>
        <p:nvSpPr>
          <p:cNvPr id="5" name="Footer Placeholder 4"/>
          <p:cNvSpPr>
            <a:spLocks noGrp="1"/>
          </p:cNvSpPr>
          <p:nvPr>
            <p:ph type="ftr" sz="quarter" idx="3"/>
          </p:nvPr>
        </p:nvSpPr>
        <p:spPr>
          <a:xfrm>
            <a:off x="2706314" y="6356350"/>
            <a:ext cx="4847106" cy="365125"/>
          </a:xfrm>
          <a:prstGeom prst="rect">
            <a:avLst/>
          </a:prstGeom>
        </p:spPr>
        <p:txBody>
          <a:bodyPr vert="horz" lIns="0" tIns="0" rIns="0" bIns="0" rtlCol="0" anchor="b" anchorCtr="0"/>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61440" y="6356350"/>
            <a:ext cx="854771" cy="365125"/>
          </a:xfrm>
          <a:prstGeom prst="rect">
            <a:avLst/>
          </a:prstGeom>
        </p:spPr>
        <p:txBody>
          <a:bodyPr vert="horz" lIns="0" tIns="0" rIns="0" bIns="0" rtlCol="0" anchor="b" anchorCtr="0"/>
          <a:lstStyle>
            <a:lvl1pPr algn="l">
              <a:defRPr sz="800" b="1" i="0">
                <a:solidFill>
                  <a:schemeClr val="tx1">
                    <a:tint val="75000"/>
                  </a:schemeClr>
                </a:solidFill>
              </a:defRPr>
            </a:lvl1pPr>
          </a:lstStyle>
          <a:p>
            <a:fld id="{8FBF9E81-EB8F-0544-B4FB-9AFFA33323F3}" type="slidenum">
              <a:rPr lang="en-US" smtClean="0"/>
              <a:pPr/>
              <a:t>‹#›</a:t>
            </a:fld>
            <a:endParaRPr lang="en-US" dirty="0"/>
          </a:p>
        </p:txBody>
      </p:sp>
      <p:pic>
        <p:nvPicPr>
          <p:cNvPr id="8" name="Picture 7" descr="SCS_LOGO_LINEART_WHT.png"/>
          <p:cNvPicPr>
            <a:picLocks noChangeAspect="1"/>
          </p:cNvPicPr>
          <p:nvPr userDrawn="1"/>
        </p:nvPicPr>
        <p:blipFill rotWithShape="1">
          <a:blip r:embed="rId10">
            <a:extLst>
              <a:ext uri="{28A0092B-C50C-407E-A947-70E740481C1C}">
                <a14:useLocalDpi xmlns:a14="http://schemas.microsoft.com/office/drawing/2010/main" val="0"/>
              </a:ext>
            </a:extLst>
          </a:blip>
          <a:srcRect l="11330" t="24435" r="57079" b="20390"/>
          <a:stretch/>
        </p:blipFill>
        <p:spPr>
          <a:xfrm>
            <a:off x="227645" y="356277"/>
            <a:ext cx="832703" cy="838716"/>
          </a:xfrm>
          <a:prstGeom prst="rect">
            <a:avLst/>
          </a:prstGeom>
        </p:spPr>
      </p:pic>
      <p:sp>
        <p:nvSpPr>
          <p:cNvPr id="12" name="Rectangle 11"/>
          <p:cNvSpPr/>
          <p:nvPr userDrawn="1"/>
        </p:nvSpPr>
        <p:spPr>
          <a:xfrm rot="5400000">
            <a:off x="1168730" y="6495943"/>
            <a:ext cx="204842" cy="246221"/>
          </a:xfrm>
          <a:prstGeom prst="rect">
            <a:avLst/>
          </a:prstGeom>
        </p:spPr>
        <p:txBody>
          <a:bodyPr wrap="square">
            <a:spAutoFit/>
          </a:bodyPr>
          <a:lstStyle/>
          <a:p>
            <a:r>
              <a:rPr lang="en-US" sz="1000" b="1" i="0" dirty="0">
                <a:solidFill>
                  <a:schemeClr val="tx1"/>
                </a:solidFill>
                <a:latin typeface="Lucida Grande"/>
                <a:ea typeface="Lucida Grande"/>
                <a:cs typeface="Lucida Grande"/>
              </a:rPr>
              <a:t>⌃</a:t>
            </a:r>
            <a:endParaRPr lang="en-US" sz="1000" b="1" dirty="0">
              <a:solidFill>
                <a:schemeClr val="tx1"/>
              </a:solidFill>
            </a:endParaRPr>
          </a:p>
        </p:txBody>
      </p:sp>
    </p:spTree>
    <p:extLst>
      <p:ext uri="{BB962C8B-B14F-4D97-AF65-F5344CB8AC3E}">
        <p14:creationId xmlns:p14="http://schemas.microsoft.com/office/powerpoint/2010/main" val="27291763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p:txStyles>
    <p:titleStyle>
      <a:lvl1pPr algn="l" defTabSz="4572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9388" indent="-179388" algn="l" defTabSz="457200" rtl="0" eaLnBrk="1" latinLnBrk="0" hangingPunct="1">
        <a:spcBef>
          <a:spcPct val="20000"/>
        </a:spcBef>
        <a:buClr>
          <a:schemeClr val="accent2"/>
        </a:buClr>
        <a:buFont typeface="Wingdings" charset="2"/>
        <a:buChar char="§"/>
        <a:defRPr sz="1400" kern="1200">
          <a:solidFill>
            <a:schemeClr val="tx1"/>
          </a:solidFill>
          <a:latin typeface="+mn-lt"/>
          <a:ea typeface="+mn-ea"/>
          <a:cs typeface="+mn-cs"/>
        </a:defRPr>
      </a:lvl1pPr>
      <a:lvl2pPr marL="358775" indent="-179388" algn="l" defTabSz="457200" rtl="0" eaLnBrk="1" latinLnBrk="0" hangingPunct="1">
        <a:spcBef>
          <a:spcPct val="20000"/>
        </a:spcBef>
        <a:buClr>
          <a:schemeClr val="accent2"/>
        </a:buClr>
        <a:buFont typeface="Arial"/>
        <a:buChar char="–"/>
        <a:defRPr sz="1200" kern="1200">
          <a:solidFill>
            <a:schemeClr val="tx1"/>
          </a:solidFill>
          <a:latin typeface="+mn-lt"/>
          <a:ea typeface="+mn-ea"/>
          <a:cs typeface="+mn-cs"/>
        </a:defRPr>
      </a:lvl2pPr>
      <a:lvl3pPr marL="539750" indent="-180975" algn="l" defTabSz="457200" rtl="0" eaLnBrk="1" latinLnBrk="0" hangingPunct="1">
        <a:spcBef>
          <a:spcPct val="20000"/>
        </a:spcBef>
        <a:buClr>
          <a:schemeClr val="accent2"/>
        </a:buClr>
        <a:buFont typeface="Wingdings" charset="2"/>
        <a:buChar char="§"/>
        <a:defRPr sz="1100" kern="1200">
          <a:solidFill>
            <a:schemeClr val="tx1"/>
          </a:solidFill>
          <a:latin typeface="+mn-lt"/>
          <a:ea typeface="+mn-ea"/>
          <a:cs typeface="+mn-cs"/>
        </a:defRPr>
      </a:lvl3pPr>
      <a:lvl4pPr marL="719138" indent="-179388" algn="l" defTabSz="457200" rtl="0" eaLnBrk="1" latinLnBrk="0" hangingPunct="1">
        <a:spcBef>
          <a:spcPct val="20000"/>
        </a:spcBef>
        <a:buClr>
          <a:schemeClr val="accent2"/>
        </a:buClr>
        <a:buFont typeface="Arial"/>
        <a:buChar char="–"/>
        <a:defRPr sz="1050" kern="1200">
          <a:solidFill>
            <a:schemeClr val="tx1"/>
          </a:solidFill>
          <a:latin typeface="+mn-lt"/>
          <a:ea typeface="+mn-ea"/>
          <a:cs typeface="+mn-cs"/>
        </a:defRPr>
      </a:lvl4pPr>
      <a:lvl5pPr marL="828000" indent="-126000" algn="l" defTabSz="457200" rtl="0" eaLnBrk="1" latinLnBrk="0" hangingPunct="1">
        <a:spcBef>
          <a:spcPct val="20000"/>
        </a:spcBef>
        <a:buClr>
          <a:schemeClr val="accent2"/>
        </a:buClr>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5768" y="274638"/>
            <a:ext cx="7748199" cy="931862"/>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1255768" y="1596571"/>
            <a:ext cx="7748199" cy="4529592"/>
          </a:xfrm>
          <a:prstGeom prst="rect">
            <a:avLst/>
          </a:prstGeom>
        </p:spPr>
        <p:txBody>
          <a:bodyPr vert="horz" lIns="0" tIns="0" rIns="18000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0" y="6356350"/>
            <a:ext cx="1127125" cy="365125"/>
          </a:xfrm>
          <a:prstGeom prst="rect">
            <a:avLst/>
          </a:prstGeom>
        </p:spPr>
        <p:txBody>
          <a:bodyPr vert="horz" lIns="0" tIns="0" rIns="0" bIns="0" rtlCol="0" anchor="b" anchorCtr="0"/>
          <a:lstStyle>
            <a:lvl1pPr algn="r">
              <a:defRPr sz="800">
                <a:solidFill>
                  <a:schemeClr val="tx1">
                    <a:tint val="75000"/>
                  </a:schemeClr>
                </a:solidFill>
              </a:defRPr>
            </a:lvl1pPr>
          </a:lstStyle>
          <a:p>
            <a:fld id="{BF41C72A-955E-E446-BC9D-B26C4F89E465}" type="datetime4">
              <a:rPr lang="en-GB" smtClean="0"/>
              <a:t>06 July 2022</a:t>
            </a:fld>
            <a:endParaRPr lang="en-US" dirty="0"/>
          </a:p>
        </p:txBody>
      </p:sp>
      <p:sp>
        <p:nvSpPr>
          <p:cNvPr id="5" name="Footer Placeholder 4"/>
          <p:cNvSpPr>
            <a:spLocks noGrp="1"/>
          </p:cNvSpPr>
          <p:nvPr>
            <p:ph type="ftr" sz="quarter" idx="3"/>
          </p:nvPr>
        </p:nvSpPr>
        <p:spPr>
          <a:xfrm>
            <a:off x="2706314" y="6356350"/>
            <a:ext cx="4847106" cy="365125"/>
          </a:xfrm>
          <a:prstGeom prst="rect">
            <a:avLst/>
          </a:prstGeom>
        </p:spPr>
        <p:txBody>
          <a:bodyPr vert="horz" lIns="0" tIns="0" rIns="0" bIns="0" rtlCol="0" anchor="b" anchorCtr="0"/>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61440" y="6356350"/>
            <a:ext cx="854771" cy="365125"/>
          </a:xfrm>
          <a:prstGeom prst="rect">
            <a:avLst/>
          </a:prstGeom>
        </p:spPr>
        <p:txBody>
          <a:bodyPr vert="horz" lIns="0" tIns="0" rIns="0" bIns="0" rtlCol="0" anchor="b" anchorCtr="0"/>
          <a:lstStyle>
            <a:lvl1pPr algn="l">
              <a:defRPr sz="800" b="1" i="0">
                <a:solidFill>
                  <a:schemeClr val="tx1">
                    <a:tint val="75000"/>
                  </a:schemeClr>
                </a:solidFill>
              </a:defRPr>
            </a:lvl1pPr>
          </a:lstStyle>
          <a:p>
            <a:fld id="{8FBF9E81-EB8F-0544-B4FB-9AFFA33323F3}" type="slidenum">
              <a:rPr lang="en-US" smtClean="0"/>
              <a:pPr/>
              <a:t>‹#›</a:t>
            </a:fld>
            <a:endParaRPr lang="en-US" dirty="0"/>
          </a:p>
        </p:txBody>
      </p:sp>
      <p:sp>
        <p:nvSpPr>
          <p:cNvPr id="12" name="Rectangle 11"/>
          <p:cNvSpPr/>
          <p:nvPr userDrawn="1"/>
        </p:nvSpPr>
        <p:spPr>
          <a:xfrm rot="5400000">
            <a:off x="1168730" y="6495943"/>
            <a:ext cx="204842" cy="246221"/>
          </a:xfrm>
          <a:prstGeom prst="rect">
            <a:avLst/>
          </a:prstGeom>
        </p:spPr>
        <p:txBody>
          <a:bodyPr wrap="square">
            <a:spAutoFit/>
          </a:bodyPr>
          <a:lstStyle/>
          <a:p>
            <a:r>
              <a:rPr lang="en-US" sz="1000" b="1" i="0" dirty="0">
                <a:solidFill>
                  <a:srgbClr val="285364"/>
                </a:solidFill>
                <a:latin typeface="Lucida Grande"/>
                <a:ea typeface="Lucida Grande"/>
                <a:cs typeface="Lucida Grande"/>
              </a:rPr>
              <a:t>⌃</a:t>
            </a:r>
            <a:endParaRPr lang="en-US" sz="1000" b="1" dirty="0">
              <a:solidFill>
                <a:srgbClr val="285364"/>
              </a:solidFill>
            </a:endParaRPr>
          </a:p>
        </p:txBody>
      </p:sp>
    </p:spTree>
    <p:extLst>
      <p:ext uri="{BB962C8B-B14F-4D97-AF65-F5344CB8AC3E}">
        <p14:creationId xmlns:p14="http://schemas.microsoft.com/office/powerpoint/2010/main" val="2408340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p:txStyles>
    <p:titleStyle>
      <a:lvl1pPr algn="l" defTabSz="457200" rtl="0" eaLnBrk="1" latinLnBrk="0" hangingPunct="1">
        <a:lnSpc>
          <a:spcPct val="90000"/>
        </a:lnSpc>
        <a:spcBef>
          <a:spcPct val="0"/>
        </a:spcBef>
        <a:buNone/>
        <a:defRPr sz="3200" kern="1200">
          <a:solidFill>
            <a:schemeClr val="accent4"/>
          </a:solidFill>
          <a:latin typeface="+mj-lt"/>
          <a:ea typeface="+mj-ea"/>
          <a:cs typeface="+mj-cs"/>
        </a:defRPr>
      </a:lvl1pPr>
    </p:titleStyle>
    <p:bodyStyle>
      <a:lvl1pPr marL="179388" indent="-179388" algn="l" defTabSz="457200" rtl="0" eaLnBrk="1" latinLnBrk="0" hangingPunct="1">
        <a:spcBef>
          <a:spcPct val="20000"/>
        </a:spcBef>
        <a:buClr>
          <a:schemeClr val="accent4"/>
        </a:buClr>
        <a:buFont typeface="Wingdings" charset="2"/>
        <a:buChar char="§"/>
        <a:defRPr sz="1400" kern="1200">
          <a:solidFill>
            <a:schemeClr val="tx1"/>
          </a:solidFill>
          <a:latin typeface="+mn-lt"/>
          <a:ea typeface="+mn-ea"/>
          <a:cs typeface="+mn-cs"/>
        </a:defRPr>
      </a:lvl1pPr>
      <a:lvl2pPr marL="358775" indent="-179388" algn="l" defTabSz="457200" rtl="0" eaLnBrk="1" latinLnBrk="0" hangingPunct="1">
        <a:spcBef>
          <a:spcPct val="20000"/>
        </a:spcBef>
        <a:buClr>
          <a:schemeClr val="accent4"/>
        </a:buClr>
        <a:buFont typeface="Arial"/>
        <a:buChar char="–"/>
        <a:defRPr sz="1200" kern="1200">
          <a:solidFill>
            <a:schemeClr val="tx1"/>
          </a:solidFill>
          <a:latin typeface="+mn-lt"/>
          <a:ea typeface="+mn-ea"/>
          <a:cs typeface="+mn-cs"/>
        </a:defRPr>
      </a:lvl2pPr>
      <a:lvl3pPr marL="539750" indent="-180975" algn="l" defTabSz="457200" rtl="0" eaLnBrk="1" latinLnBrk="0" hangingPunct="1">
        <a:spcBef>
          <a:spcPct val="20000"/>
        </a:spcBef>
        <a:buClr>
          <a:schemeClr val="accent4"/>
        </a:buClr>
        <a:buFont typeface="Wingdings" charset="2"/>
        <a:buChar char="§"/>
        <a:defRPr sz="1100" kern="1200">
          <a:solidFill>
            <a:schemeClr val="tx1"/>
          </a:solidFill>
          <a:latin typeface="+mn-lt"/>
          <a:ea typeface="+mn-ea"/>
          <a:cs typeface="+mn-cs"/>
        </a:defRPr>
      </a:lvl3pPr>
      <a:lvl4pPr marL="719138" indent="-179388" algn="l" defTabSz="457200" rtl="0" eaLnBrk="1" latinLnBrk="0" hangingPunct="1">
        <a:spcBef>
          <a:spcPct val="20000"/>
        </a:spcBef>
        <a:buClr>
          <a:schemeClr val="accent4"/>
        </a:buClr>
        <a:buFont typeface="Arial"/>
        <a:buChar char="–"/>
        <a:defRPr sz="1050" kern="1200">
          <a:solidFill>
            <a:schemeClr val="tx1"/>
          </a:solidFill>
          <a:latin typeface="+mn-lt"/>
          <a:ea typeface="+mn-ea"/>
          <a:cs typeface="+mn-cs"/>
        </a:defRPr>
      </a:lvl4pPr>
      <a:lvl5pPr marL="828000" indent="-126000" algn="l" defTabSz="457200" rtl="0" eaLnBrk="1" latinLnBrk="0" hangingPunct="1">
        <a:spcBef>
          <a:spcPct val="20000"/>
        </a:spcBef>
        <a:buClr>
          <a:schemeClr val="accent4"/>
        </a:buClr>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80000" y="1021492"/>
            <a:ext cx="7812000" cy="5104671"/>
          </a:xfrm>
          <a:prstGeom prst="rect">
            <a:avLst/>
          </a:prstGeom>
        </p:spPr>
        <p:txBody>
          <a:bodyPr vert="horz" lIns="0" tIns="0" rIns="18000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7381619" y="6356350"/>
            <a:ext cx="1127125" cy="365125"/>
          </a:xfrm>
          <a:prstGeom prst="rect">
            <a:avLst/>
          </a:prstGeom>
        </p:spPr>
        <p:txBody>
          <a:bodyPr vert="horz" lIns="0" tIns="0" rIns="0" bIns="0" rtlCol="0" anchor="b" anchorCtr="0"/>
          <a:lstStyle>
            <a:lvl1pPr algn="r">
              <a:defRPr sz="800" b="0" i="0">
                <a:solidFill>
                  <a:schemeClr val="tx1">
                    <a:tint val="75000"/>
                  </a:schemeClr>
                </a:solidFill>
                <a:latin typeface="Arial" charset="0"/>
                <a:ea typeface="Arial" charset="0"/>
                <a:cs typeface="Arial" charset="0"/>
              </a:defRPr>
            </a:lvl1pPr>
          </a:lstStyle>
          <a:p>
            <a:fld id="{4A7BD527-B040-4540-B727-B2D78BEC0EFD}" type="datetime4">
              <a:rPr lang="en-GB" smtClean="0"/>
              <a:pPr/>
              <a:t>06 July 2022</a:t>
            </a:fld>
            <a:endParaRPr lang="en-US" dirty="0"/>
          </a:p>
        </p:txBody>
      </p:sp>
      <p:sp>
        <p:nvSpPr>
          <p:cNvPr id="5" name="Footer Placeholder 4"/>
          <p:cNvSpPr>
            <a:spLocks noGrp="1"/>
          </p:cNvSpPr>
          <p:nvPr>
            <p:ph type="ftr" sz="quarter" idx="3"/>
          </p:nvPr>
        </p:nvSpPr>
        <p:spPr>
          <a:xfrm>
            <a:off x="1710326" y="6356350"/>
            <a:ext cx="4847106" cy="365125"/>
          </a:xfrm>
          <a:prstGeom prst="rect">
            <a:avLst/>
          </a:prstGeom>
        </p:spPr>
        <p:txBody>
          <a:bodyPr vert="horz" lIns="0" tIns="0" rIns="0" bIns="0" rtlCol="0" anchor="b" anchorCtr="0"/>
          <a:lstStyle>
            <a:lvl1pPr algn="ctr">
              <a:defRPr sz="800" b="0" i="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8743060" y="6356350"/>
            <a:ext cx="148940" cy="365125"/>
          </a:xfrm>
          <a:prstGeom prst="rect">
            <a:avLst/>
          </a:prstGeom>
        </p:spPr>
        <p:txBody>
          <a:bodyPr vert="horz" lIns="0" tIns="0" rIns="0" bIns="0" rtlCol="0" anchor="b" anchorCtr="0"/>
          <a:lstStyle>
            <a:lvl1pPr algn="l">
              <a:defRPr sz="800" b="0" i="0">
                <a:solidFill>
                  <a:schemeClr val="tx1">
                    <a:tint val="75000"/>
                  </a:schemeClr>
                </a:solidFill>
                <a:latin typeface="Arial" charset="0"/>
                <a:ea typeface="Arial" charset="0"/>
                <a:cs typeface="Arial" charset="0"/>
              </a:defRPr>
            </a:lvl1pPr>
          </a:lstStyle>
          <a:p>
            <a:fld id="{8FBF9E81-EB8F-0544-B4FB-9AFFA33323F3}" type="slidenum">
              <a:rPr lang="en-US" smtClean="0"/>
              <a:pPr/>
              <a:t>‹#›</a:t>
            </a:fld>
            <a:endParaRPr lang="en-US" dirty="0"/>
          </a:p>
        </p:txBody>
      </p:sp>
      <p:sp>
        <p:nvSpPr>
          <p:cNvPr id="14" name="Rectangle 13"/>
          <p:cNvSpPr/>
          <p:nvPr userDrawn="1"/>
        </p:nvSpPr>
        <p:spPr>
          <a:xfrm>
            <a:off x="266286" y="1"/>
            <a:ext cx="648000" cy="86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 name="Picture 14"/>
          <p:cNvPicPr>
            <a:picLocks noChangeAspect="1"/>
          </p:cNvPicPr>
          <p:nvPr userDrawn="1"/>
        </p:nvPicPr>
        <p:blipFill rotWithShape="1">
          <a:blip r:embed="rId11">
            <a:lum bright="70000" contrast="-70000"/>
            <a:extLst>
              <a:ext uri="{28A0092B-C50C-407E-A947-70E740481C1C}">
                <a14:useLocalDpi xmlns:a14="http://schemas.microsoft.com/office/drawing/2010/main" val="0"/>
              </a:ext>
            </a:extLst>
          </a:blip>
          <a:srcRect r="61451"/>
          <a:stretch/>
        </p:blipFill>
        <p:spPr>
          <a:xfrm>
            <a:off x="427342" y="179993"/>
            <a:ext cx="325888" cy="504016"/>
          </a:xfrm>
          <a:prstGeom prst="rect">
            <a:avLst/>
          </a:prstGeom>
        </p:spPr>
      </p:pic>
      <p:sp>
        <p:nvSpPr>
          <p:cNvPr id="2" name="Title Placeholder 1"/>
          <p:cNvSpPr>
            <a:spLocks noGrp="1"/>
          </p:cNvSpPr>
          <p:nvPr>
            <p:ph type="title"/>
          </p:nvPr>
        </p:nvSpPr>
        <p:spPr>
          <a:xfrm>
            <a:off x="1080000" y="49429"/>
            <a:ext cx="7812000" cy="687751"/>
          </a:xfrm>
          <a:prstGeom prst="rect">
            <a:avLst/>
          </a:prstGeom>
        </p:spPr>
        <p:txBody>
          <a:bodyPr wrap="square" lIns="0" tIns="0" rIns="0" bIns="0" anchor="b"/>
          <a:lstStyle/>
          <a:p>
            <a:pPr marL="0" lvl="0"/>
            <a:r>
              <a:rPr lang="en-GB" noProof="0" dirty="0"/>
              <a:t>Click to edit Master title style</a:t>
            </a:r>
          </a:p>
        </p:txBody>
      </p:sp>
      <p:cxnSp>
        <p:nvCxnSpPr>
          <p:cNvPr id="31" name="Straight Connector 30"/>
          <p:cNvCxnSpPr/>
          <p:nvPr userDrawn="1"/>
        </p:nvCxnSpPr>
        <p:spPr>
          <a:xfrm flipV="1">
            <a:off x="8625902" y="6604000"/>
            <a:ext cx="0" cy="117476"/>
          </a:xfrm>
          <a:prstGeom prst="line">
            <a:avLst/>
          </a:prstGeom>
          <a:ln w="15875"/>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1371" y="6330275"/>
            <a:ext cx="651798" cy="388596"/>
          </a:xfrm>
          <a:prstGeom prst="rect">
            <a:avLst/>
          </a:prstGeom>
        </p:spPr>
      </p:pic>
    </p:spTree>
    <p:extLst>
      <p:ext uri="{BB962C8B-B14F-4D97-AF65-F5344CB8AC3E}">
        <p14:creationId xmlns:p14="http://schemas.microsoft.com/office/powerpoint/2010/main" val="28487666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34" r:id="rId9"/>
  </p:sldLayoutIdLst>
  <p:hf hdr="0" ftr="0"/>
  <p:txStyles>
    <p:titleStyle>
      <a:lvl1pPr algn="l" defTabSz="457200" rtl="0" eaLnBrk="1" latinLnBrk="0" hangingPunct="1">
        <a:lnSpc>
          <a:spcPct val="90000"/>
        </a:lnSpc>
        <a:spcBef>
          <a:spcPct val="0"/>
        </a:spcBef>
        <a:buNone/>
        <a:defRPr lang="en-GB" sz="2200" b="0" i="1" kern="1200" cap="none" baseline="0" noProof="0" dirty="0">
          <a:solidFill>
            <a:schemeClr val="accent1"/>
          </a:solidFill>
          <a:latin typeface="+mj-lt"/>
          <a:ea typeface="FoundrySans-Demi" charset="0"/>
          <a:cs typeface="FoundrySans-Demi" charset="0"/>
        </a:defRPr>
      </a:lvl1pPr>
    </p:titleStyle>
    <p:bodyStyle>
      <a:lvl1pPr marL="179388" indent="-179388" algn="l" defTabSz="457200" rtl="0" eaLnBrk="1" latinLnBrk="0" hangingPunct="1">
        <a:spcBef>
          <a:spcPts val="600"/>
        </a:spcBef>
        <a:buClr>
          <a:schemeClr val="accent1"/>
        </a:buClr>
        <a:buFont typeface="Wingdings" charset="2"/>
        <a:buChar char="§"/>
        <a:defRPr sz="1600" b="0" i="0" kern="1200">
          <a:solidFill>
            <a:schemeClr val="tx2"/>
          </a:solidFill>
          <a:latin typeface="Arial" charset="0"/>
          <a:ea typeface="Arial" charset="0"/>
          <a:cs typeface="Arial" charset="0"/>
        </a:defRPr>
      </a:lvl1pPr>
      <a:lvl2pPr marL="358775" indent="-179388" algn="l" defTabSz="457200" rtl="0" eaLnBrk="1" latinLnBrk="0" hangingPunct="1">
        <a:spcBef>
          <a:spcPts val="600"/>
        </a:spcBef>
        <a:buClr>
          <a:schemeClr val="accent1"/>
        </a:buClr>
        <a:buFont typeface="Arial"/>
        <a:buChar char="–"/>
        <a:defRPr sz="1400" b="0" i="0" kern="1200">
          <a:solidFill>
            <a:schemeClr val="tx2"/>
          </a:solidFill>
          <a:latin typeface="Arial" charset="0"/>
          <a:ea typeface="Arial" charset="0"/>
          <a:cs typeface="Arial" charset="0"/>
        </a:defRPr>
      </a:lvl2pPr>
      <a:lvl3pPr marL="539750" indent="-180975" algn="l" defTabSz="457200" rtl="0" eaLnBrk="1" latinLnBrk="0" hangingPunct="1">
        <a:spcBef>
          <a:spcPts val="600"/>
        </a:spcBef>
        <a:buClr>
          <a:schemeClr val="accent1"/>
        </a:buClr>
        <a:buFont typeface="Wingdings" charset="2"/>
        <a:buChar char="§"/>
        <a:defRPr sz="1200" b="0" i="0" kern="1200">
          <a:solidFill>
            <a:schemeClr val="tx2"/>
          </a:solidFill>
          <a:latin typeface="Arial" charset="0"/>
          <a:ea typeface="Arial" charset="0"/>
          <a:cs typeface="Arial" charset="0"/>
        </a:defRPr>
      </a:lvl3pPr>
      <a:lvl4pPr marL="719138" indent="-179388" algn="l" defTabSz="457200" rtl="0" eaLnBrk="1" latinLnBrk="0" hangingPunct="1">
        <a:spcBef>
          <a:spcPts val="600"/>
        </a:spcBef>
        <a:buClr>
          <a:schemeClr val="accent1"/>
        </a:buClr>
        <a:buFont typeface="Arial"/>
        <a:buChar char="–"/>
        <a:defRPr sz="1100" b="0" i="0" kern="1200">
          <a:solidFill>
            <a:schemeClr val="tx2"/>
          </a:solidFill>
          <a:latin typeface="Arial" charset="0"/>
          <a:ea typeface="Arial" charset="0"/>
          <a:cs typeface="Arial" charset="0"/>
        </a:defRPr>
      </a:lvl4pPr>
      <a:lvl5pPr marL="828000" indent="-126000" algn="l" defTabSz="457200" rtl="0" eaLnBrk="1" latinLnBrk="0" hangingPunct="1">
        <a:spcBef>
          <a:spcPts val="600"/>
        </a:spcBef>
        <a:buClr>
          <a:schemeClr val="accent1"/>
        </a:buClr>
        <a:buFont typeface="Wingdings" charset="2"/>
        <a:buChar char="§"/>
        <a:defRPr sz="1050" b="0" i="0" kern="1200">
          <a:solidFill>
            <a:schemeClr val="tx2"/>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80000" y="1021492"/>
            <a:ext cx="7812000" cy="5104671"/>
          </a:xfrm>
          <a:prstGeom prst="rect">
            <a:avLst/>
          </a:prstGeom>
        </p:spPr>
        <p:txBody>
          <a:bodyPr vert="horz" lIns="0" tIns="0" rIns="18000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7381619" y="6356350"/>
            <a:ext cx="1127125" cy="365125"/>
          </a:xfrm>
          <a:prstGeom prst="rect">
            <a:avLst/>
          </a:prstGeom>
        </p:spPr>
        <p:txBody>
          <a:bodyPr vert="horz" lIns="0" tIns="0" rIns="0" bIns="0" rtlCol="0" anchor="b" anchorCtr="0"/>
          <a:lstStyle>
            <a:lvl1pPr algn="r">
              <a:defRPr sz="800" b="0" i="0">
                <a:solidFill>
                  <a:schemeClr val="tx1">
                    <a:tint val="75000"/>
                  </a:schemeClr>
                </a:solidFill>
                <a:latin typeface="Arial" charset="0"/>
                <a:ea typeface="Arial" charset="0"/>
                <a:cs typeface="Arial" charset="0"/>
              </a:defRPr>
            </a:lvl1pPr>
          </a:lstStyle>
          <a:p>
            <a:fld id="{4A7BD527-B040-4540-B727-B2D78BEC0EFD}" type="datetime4">
              <a:rPr lang="en-GB" smtClean="0"/>
              <a:pPr/>
              <a:t>06 July 2022</a:t>
            </a:fld>
            <a:endParaRPr lang="en-US" dirty="0"/>
          </a:p>
        </p:txBody>
      </p:sp>
      <p:sp>
        <p:nvSpPr>
          <p:cNvPr id="5" name="Footer Placeholder 4"/>
          <p:cNvSpPr>
            <a:spLocks noGrp="1"/>
          </p:cNvSpPr>
          <p:nvPr>
            <p:ph type="ftr" sz="quarter" idx="3"/>
          </p:nvPr>
        </p:nvSpPr>
        <p:spPr>
          <a:xfrm>
            <a:off x="1710326" y="6356350"/>
            <a:ext cx="4847106" cy="365125"/>
          </a:xfrm>
          <a:prstGeom prst="rect">
            <a:avLst/>
          </a:prstGeom>
        </p:spPr>
        <p:txBody>
          <a:bodyPr vert="horz" lIns="0" tIns="0" rIns="0" bIns="0" rtlCol="0" anchor="b" anchorCtr="0"/>
          <a:lstStyle>
            <a:lvl1pPr algn="ctr">
              <a:defRPr sz="800" b="0" i="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8743060" y="6356350"/>
            <a:ext cx="148940" cy="365125"/>
          </a:xfrm>
          <a:prstGeom prst="rect">
            <a:avLst/>
          </a:prstGeom>
        </p:spPr>
        <p:txBody>
          <a:bodyPr vert="horz" lIns="0" tIns="0" rIns="0" bIns="0" rtlCol="0" anchor="b" anchorCtr="0"/>
          <a:lstStyle>
            <a:lvl1pPr algn="l">
              <a:defRPr sz="800" b="0" i="0">
                <a:solidFill>
                  <a:schemeClr val="tx1">
                    <a:tint val="75000"/>
                  </a:schemeClr>
                </a:solidFill>
                <a:latin typeface="Arial" charset="0"/>
                <a:ea typeface="Arial" charset="0"/>
                <a:cs typeface="Arial" charset="0"/>
              </a:defRPr>
            </a:lvl1pPr>
          </a:lstStyle>
          <a:p>
            <a:fld id="{8FBF9E81-EB8F-0544-B4FB-9AFFA33323F3}" type="slidenum">
              <a:rPr lang="en-US" smtClean="0"/>
              <a:pPr/>
              <a:t>‹#›</a:t>
            </a:fld>
            <a:endParaRPr lang="en-US" dirty="0"/>
          </a:p>
        </p:txBody>
      </p:sp>
      <p:sp>
        <p:nvSpPr>
          <p:cNvPr id="14" name="Rectangle 13"/>
          <p:cNvSpPr/>
          <p:nvPr userDrawn="1"/>
        </p:nvSpPr>
        <p:spPr>
          <a:xfrm>
            <a:off x="266286" y="1"/>
            <a:ext cx="648000" cy="86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 name="Picture 14"/>
          <p:cNvPicPr>
            <a:picLocks noChangeAspect="1"/>
          </p:cNvPicPr>
          <p:nvPr userDrawn="1"/>
        </p:nvPicPr>
        <p:blipFill rotWithShape="1">
          <a:blip r:embed="rId10">
            <a:lum bright="70000" contrast="-70000"/>
            <a:extLst>
              <a:ext uri="{28A0092B-C50C-407E-A947-70E740481C1C}">
                <a14:useLocalDpi xmlns:a14="http://schemas.microsoft.com/office/drawing/2010/main" val="0"/>
              </a:ext>
            </a:extLst>
          </a:blip>
          <a:srcRect r="61451"/>
          <a:stretch/>
        </p:blipFill>
        <p:spPr>
          <a:xfrm>
            <a:off x="427342" y="179993"/>
            <a:ext cx="325888" cy="504016"/>
          </a:xfrm>
          <a:prstGeom prst="rect">
            <a:avLst/>
          </a:prstGeom>
        </p:spPr>
      </p:pic>
      <p:sp>
        <p:nvSpPr>
          <p:cNvPr id="2" name="Title Placeholder 1"/>
          <p:cNvSpPr>
            <a:spLocks noGrp="1"/>
          </p:cNvSpPr>
          <p:nvPr>
            <p:ph type="title"/>
          </p:nvPr>
        </p:nvSpPr>
        <p:spPr>
          <a:xfrm>
            <a:off x="1080000" y="49429"/>
            <a:ext cx="7812000" cy="687751"/>
          </a:xfrm>
          <a:prstGeom prst="rect">
            <a:avLst/>
          </a:prstGeom>
        </p:spPr>
        <p:txBody>
          <a:bodyPr wrap="square" lIns="0" tIns="0" rIns="0" bIns="0" anchor="b"/>
          <a:lstStyle/>
          <a:p>
            <a:pPr marL="0" lvl="0"/>
            <a:r>
              <a:rPr lang="en-GB" noProof="0" dirty="0"/>
              <a:t>Click to edit Master title style</a:t>
            </a:r>
          </a:p>
        </p:txBody>
      </p:sp>
      <p:cxnSp>
        <p:nvCxnSpPr>
          <p:cNvPr id="31" name="Straight Connector 30"/>
          <p:cNvCxnSpPr/>
          <p:nvPr userDrawn="1"/>
        </p:nvCxnSpPr>
        <p:spPr>
          <a:xfrm flipV="1">
            <a:off x="8625902" y="6604000"/>
            <a:ext cx="0" cy="117476"/>
          </a:xfrm>
          <a:prstGeom prst="line">
            <a:avLst/>
          </a:prstGeom>
          <a:ln w="15875"/>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6286" y="6330275"/>
            <a:ext cx="651798" cy="388596"/>
          </a:xfrm>
          <a:prstGeom prst="rect">
            <a:avLst/>
          </a:prstGeom>
        </p:spPr>
      </p:pic>
    </p:spTree>
    <p:extLst>
      <p:ext uri="{BB962C8B-B14F-4D97-AF65-F5344CB8AC3E}">
        <p14:creationId xmlns:p14="http://schemas.microsoft.com/office/powerpoint/2010/main" val="32526130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hdr="0" ftr="0"/>
  <p:txStyles>
    <p:titleStyle>
      <a:lvl1pPr algn="l" defTabSz="457200" rtl="0" eaLnBrk="1" latinLnBrk="0" hangingPunct="1">
        <a:lnSpc>
          <a:spcPct val="90000"/>
        </a:lnSpc>
        <a:spcBef>
          <a:spcPct val="0"/>
        </a:spcBef>
        <a:buNone/>
        <a:defRPr lang="en-GB" sz="2200" b="0" i="1" kern="1200" cap="none" baseline="0" noProof="0" dirty="0">
          <a:solidFill>
            <a:schemeClr val="accent1"/>
          </a:solidFill>
          <a:latin typeface="+mj-lt"/>
          <a:ea typeface="FoundrySans-Demi" charset="0"/>
          <a:cs typeface="FoundrySans-Demi" charset="0"/>
        </a:defRPr>
      </a:lvl1pPr>
    </p:titleStyle>
    <p:bodyStyle>
      <a:lvl1pPr marL="179388" indent="-179388" algn="l" defTabSz="457200" rtl="0" eaLnBrk="1" latinLnBrk="0" hangingPunct="1">
        <a:spcBef>
          <a:spcPts val="600"/>
        </a:spcBef>
        <a:buClr>
          <a:schemeClr val="accent1"/>
        </a:buClr>
        <a:buFont typeface="Wingdings" charset="2"/>
        <a:buChar char="§"/>
        <a:defRPr sz="1600" b="0" i="0" kern="1200">
          <a:solidFill>
            <a:schemeClr val="tx2"/>
          </a:solidFill>
          <a:latin typeface="Arial" charset="0"/>
          <a:ea typeface="Arial" charset="0"/>
          <a:cs typeface="Arial" charset="0"/>
        </a:defRPr>
      </a:lvl1pPr>
      <a:lvl2pPr marL="358775" indent="-179388" algn="l" defTabSz="457200" rtl="0" eaLnBrk="1" latinLnBrk="0" hangingPunct="1">
        <a:spcBef>
          <a:spcPts val="600"/>
        </a:spcBef>
        <a:buClr>
          <a:schemeClr val="accent1"/>
        </a:buClr>
        <a:buFont typeface="Arial"/>
        <a:buChar char="–"/>
        <a:defRPr sz="1400" b="0" i="0" kern="1200">
          <a:solidFill>
            <a:schemeClr val="tx2"/>
          </a:solidFill>
          <a:latin typeface="Arial" charset="0"/>
          <a:ea typeface="Arial" charset="0"/>
          <a:cs typeface="Arial" charset="0"/>
        </a:defRPr>
      </a:lvl2pPr>
      <a:lvl3pPr marL="539750" indent="-180975" algn="l" defTabSz="457200" rtl="0" eaLnBrk="1" latinLnBrk="0" hangingPunct="1">
        <a:spcBef>
          <a:spcPts val="600"/>
        </a:spcBef>
        <a:buClr>
          <a:schemeClr val="accent1"/>
        </a:buClr>
        <a:buFont typeface="Wingdings" charset="2"/>
        <a:buChar char="§"/>
        <a:defRPr sz="1200" b="0" i="0" kern="1200">
          <a:solidFill>
            <a:schemeClr val="tx2"/>
          </a:solidFill>
          <a:latin typeface="Arial" charset="0"/>
          <a:ea typeface="Arial" charset="0"/>
          <a:cs typeface="Arial" charset="0"/>
        </a:defRPr>
      </a:lvl3pPr>
      <a:lvl4pPr marL="719138" indent="-179388" algn="l" defTabSz="457200" rtl="0" eaLnBrk="1" latinLnBrk="0" hangingPunct="1">
        <a:spcBef>
          <a:spcPts val="600"/>
        </a:spcBef>
        <a:buClr>
          <a:schemeClr val="accent1"/>
        </a:buClr>
        <a:buFont typeface="Arial"/>
        <a:buChar char="–"/>
        <a:defRPr sz="1100" b="0" i="0" kern="1200">
          <a:solidFill>
            <a:schemeClr val="tx2"/>
          </a:solidFill>
          <a:latin typeface="Arial" charset="0"/>
          <a:ea typeface="Arial" charset="0"/>
          <a:cs typeface="Arial" charset="0"/>
        </a:defRPr>
      </a:lvl4pPr>
      <a:lvl5pPr marL="828000" indent="-126000" algn="l" defTabSz="457200" rtl="0" eaLnBrk="1" latinLnBrk="0" hangingPunct="1">
        <a:spcBef>
          <a:spcPts val="600"/>
        </a:spcBef>
        <a:buClr>
          <a:schemeClr val="accent1"/>
        </a:buClr>
        <a:buFont typeface="Wingdings" charset="2"/>
        <a:buChar char="§"/>
        <a:defRPr sz="1050" b="0" i="0" kern="1200">
          <a:solidFill>
            <a:schemeClr val="tx2"/>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48.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Layout" Target="../diagrams/layout4.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diagramData" Target="../diagrams/data4.xml"/><Relationship Id="rId16" Type="http://schemas.openxmlformats.org/officeDocument/2006/relationships/image" Target="../media/image26.png"/><Relationship Id="rId1" Type="http://schemas.openxmlformats.org/officeDocument/2006/relationships/slideLayout" Target="../slideLayouts/slideLayout6.xml"/><Relationship Id="rId6" Type="http://schemas.microsoft.com/office/2007/relationships/diagramDrawing" Target="../diagrams/drawing4.xml"/><Relationship Id="rId11" Type="http://schemas.openxmlformats.org/officeDocument/2006/relationships/image" Target="../media/image21.png"/><Relationship Id="rId5" Type="http://schemas.openxmlformats.org/officeDocument/2006/relationships/diagramColors" Target="../diagrams/colors4.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QuickStyle" Target="../diagrams/quickStyle4.xml"/><Relationship Id="rId9" Type="http://schemas.openxmlformats.org/officeDocument/2006/relationships/image" Target="../media/image19.pn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evoraglobal.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kbrown@evoraglobal.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www.linkedin.com/company/evora-global" TargetMode="External"/><Relationship Id="rId3" Type="http://schemas.openxmlformats.org/officeDocument/2006/relationships/image" Target="../media/image30.png"/><Relationship Id="rId7" Type="http://schemas.openxmlformats.org/officeDocument/2006/relationships/hyperlink" Target="https://twitter.com/evoraglobal" TargetMode="External"/><Relationship Id="rId2" Type="http://schemas.openxmlformats.org/officeDocument/2006/relationships/image" Target="../media/image29.jpg"/><Relationship Id="rId1" Type="http://schemas.openxmlformats.org/officeDocument/2006/relationships/slideLayout" Target="../slideLayouts/slideLayout57.xml"/><Relationship Id="rId6" Type="http://schemas.openxmlformats.org/officeDocument/2006/relationships/hyperlink" Target="http://www.evoraglobal.com/" TargetMode="External"/><Relationship Id="rId5" Type="http://schemas.openxmlformats.org/officeDocument/2006/relationships/hyperlink" Target="https://evoraglobal.com/siera/" TargetMode="External"/><Relationship Id="rId10" Type="http://schemas.microsoft.com/office/2007/relationships/hdphoto" Target="../media/hdphoto2.wdp"/><Relationship Id="rId4" Type="http://schemas.openxmlformats.org/officeDocument/2006/relationships/hyperlink" Target="mailto:psutcliffe@evoraglobal.com" TargetMode="External"/><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diagramData" Target="../diagrams/data3.xml"/><Relationship Id="rId16" Type="http://schemas.openxmlformats.org/officeDocument/2006/relationships/image" Target="../media/image26.png"/><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21.png"/><Relationship Id="rId5" Type="http://schemas.openxmlformats.org/officeDocument/2006/relationships/diagramColors" Target="../diagrams/colors3.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QuickStyle" Target="../diagrams/quickStyle3.xml"/><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33" r="3033"/>
          <a:stretch>
            <a:fillRect/>
          </a:stretch>
        </p:blipFill>
        <p:spPr>
          <a:xfrm>
            <a:off x="0" y="193039"/>
            <a:ext cx="9144000" cy="6490800"/>
          </a:xfrm>
        </p:spPr>
      </p:pic>
      <p:sp>
        <p:nvSpPr>
          <p:cNvPr id="5" name="Subtitle 4"/>
          <p:cNvSpPr>
            <a:spLocks noGrp="1"/>
          </p:cNvSpPr>
          <p:nvPr>
            <p:ph type="subTitle" idx="1"/>
          </p:nvPr>
        </p:nvSpPr>
        <p:spPr/>
        <p:txBody>
          <a:bodyPr/>
          <a:lstStyle/>
          <a:p>
            <a:r>
              <a:rPr lang="en-US" dirty="0">
                <a:solidFill>
                  <a:schemeClr val="bg2">
                    <a:lumMod val="50000"/>
                  </a:schemeClr>
                </a:solidFill>
              </a:rPr>
              <a:t>January 2017</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8046"/>
          <a:stretch/>
        </p:blipFill>
        <p:spPr>
          <a:xfrm>
            <a:off x="0" y="2662517"/>
            <a:ext cx="3932403" cy="4021321"/>
          </a:xfrm>
          <a:prstGeom prst="rect">
            <a:avLst/>
          </a:prstGeom>
          <a:ln>
            <a:solidFill>
              <a:schemeClr val="tx2"/>
            </a:solidFill>
          </a:ln>
        </p:spPr>
      </p:pic>
      <p:sp>
        <p:nvSpPr>
          <p:cNvPr id="13" name="Rectangle 12"/>
          <p:cNvSpPr/>
          <p:nvPr/>
        </p:nvSpPr>
        <p:spPr>
          <a:xfrm>
            <a:off x="5966920" y="193039"/>
            <a:ext cx="3177080" cy="5599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pic>
        <p:nvPicPr>
          <p:cNvPr id="14" name="Picture 13"/>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8401" y="915957"/>
            <a:ext cx="2060028" cy="1023643"/>
          </a:xfrm>
          <a:prstGeom prst="rect">
            <a:avLst/>
          </a:prstGeom>
        </p:spPr>
      </p:pic>
      <p:sp>
        <p:nvSpPr>
          <p:cNvPr id="15" name="Title 6"/>
          <p:cNvSpPr txBox="1">
            <a:spLocks/>
          </p:cNvSpPr>
          <p:nvPr/>
        </p:nvSpPr>
        <p:spPr>
          <a:xfrm>
            <a:off x="0" y="4478801"/>
            <a:ext cx="9144000" cy="1536105"/>
          </a:xfrm>
          <a:prstGeom prst="rect">
            <a:avLst/>
          </a:prstGeom>
          <a:solidFill>
            <a:srgbClr val="620920">
              <a:alpha val="85000"/>
            </a:srgbClr>
          </a:solidFill>
        </p:spPr>
        <p:txBody>
          <a:bodyPr vert="horz" lIns="288000" tIns="0" rIns="0" bIns="702000" rtlCol="0" anchor="b" anchorCtr="0">
            <a:noAutofit/>
          </a:bodyPr>
          <a:lstStyle>
            <a:lvl1pPr algn="l" defTabSz="457200" rtl="0" eaLnBrk="1" latinLnBrk="0" hangingPunct="1">
              <a:lnSpc>
                <a:spcPct val="90000"/>
              </a:lnSpc>
              <a:spcBef>
                <a:spcPct val="0"/>
              </a:spcBef>
              <a:buNone/>
              <a:defRPr sz="3200" kern="1200">
                <a:solidFill>
                  <a:schemeClr val="bg1"/>
                </a:solidFill>
                <a:latin typeface="Rockwell"/>
                <a:ea typeface="+mj-ea"/>
                <a:cs typeface="Rockwel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sysClr val="window" lastClr="FFFFFF"/>
                </a:solidFill>
                <a:effectLst/>
                <a:uLnTx/>
                <a:uFillTx/>
                <a:latin typeface="Georgia" panose="02040502050405020303"/>
                <a:ea typeface="+mj-ea"/>
              </a:rPr>
              <a:t>Europa Capital Corporate</a:t>
            </a:r>
            <a:br>
              <a:rPr kumimoji="0" lang="en-US" sz="2200" b="0" i="0" u="none" strike="noStrike" kern="1200" cap="none" spc="0" normalizeH="0" baseline="0" noProof="0" dirty="0">
                <a:ln>
                  <a:noFill/>
                </a:ln>
                <a:solidFill>
                  <a:sysClr val="window" lastClr="FFFFFF"/>
                </a:solidFill>
                <a:effectLst/>
                <a:uLnTx/>
                <a:uFillTx/>
                <a:latin typeface="Georgia" panose="02040502050405020303"/>
                <a:ea typeface="+mj-ea"/>
              </a:rPr>
            </a:br>
            <a:r>
              <a:rPr kumimoji="0" lang="en-US" sz="2200" b="0" i="0" u="none" strike="noStrike" kern="1200" cap="none" spc="0" normalizeH="0" baseline="0" noProof="0" dirty="0">
                <a:ln>
                  <a:noFill/>
                </a:ln>
                <a:solidFill>
                  <a:sysClr val="window" lastClr="FFFFFF"/>
                </a:solidFill>
                <a:effectLst/>
                <a:uLnTx/>
                <a:uFillTx/>
                <a:latin typeface="Georgia" panose="02040502050405020303"/>
                <a:ea typeface="+mj-ea"/>
              </a:rPr>
              <a:t>Environmental Management System </a:t>
            </a:r>
          </a:p>
        </p:txBody>
      </p:sp>
      <p:sp>
        <p:nvSpPr>
          <p:cNvPr id="16" name="Subtitle 7"/>
          <p:cNvSpPr txBox="1">
            <a:spLocks/>
          </p:cNvSpPr>
          <p:nvPr/>
        </p:nvSpPr>
        <p:spPr>
          <a:xfrm>
            <a:off x="292970" y="5453527"/>
            <a:ext cx="5718164" cy="330200"/>
          </a:xfrm>
          <a:prstGeom prst="rect">
            <a:avLst/>
          </a:prstGeom>
        </p:spPr>
        <p:txBody>
          <a:bodyPr vert="horz" lIns="0" tIns="0" rIns="180000" bIns="0" rtlCol="0">
            <a:noAutofit/>
          </a:bodyPr>
          <a:lstStyle>
            <a:lvl1pPr marL="0" indent="0" algn="l" defTabSz="457200" rtl="0" eaLnBrk="1" latinLnBrk="0" hangingPunct="1">
              <a:spcBef>
                <a:spcPct val="20000"/>
              </a:spcBef>
              <a:buClr>
                <a:schemeClr val="bg2"/>
              </a:buClr>
              <a:buFont typeface="Wingdings" charset="2"/>
              <a:buNone/>
              <a:defRPr sz="1400" kern="1200">
                <a:solidFill>
                  <a:schemeClr val="bg1"/>
                </a:solidFill>
                <a:latin typeface="+mn-lt"/>
                <a:ea typeface="+mn-ea"/>
                <a:cs typeface="+mn-cs"/>
              </a:defRPr>
            </a:lvl1pPr>
            <a:lvl2pPr marL="457200" indent="0" algn="ctr" defTabSz="457200" rtl="0" eaLnBrk="1" latinLnBrk="0" hangingPunct="1">
              <a:spcBef>
                <a:spcPct val="20000"/>
              </a:spcBef>
              <a:buClr>
                <a:schemeClr val="bg2"/>
              </a:buClr>
              <a:buFont typeface="Arial"/>
              <a:buNone/>
              <a:defRPr sz="1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bg2"/>
              </a:buClr>
              <a:buFont typeface="Wingdings" charset="2"/>
              <a:buNone/>
              <a:defRPr sz="11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bg2"/>
              </a:buClr>
              <a:buFont typeface="Arial"/>
              <a:buNone/>
              <a:defRPr sz="105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bg2"/>
              </a:buClr>
              <a:buFont typeface="Wingdings" charset="2"/>
              <a:buNone/>
              <a:defRPr sz="1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620920"/>
              </a:buClr>
              <a:buSzTx/>
              <a:buFont typeface="Wingdings" charset="2"/>
              <a:buNone/>
              <a:tabLst/>
              <a:defRPr/>
            </a:pPr>
            <a:r>
              <a:rPr kumimoji="0" lang="en-US" sz="1400" b="0" i="0" u="none" strike="noStrike" kern="1200" cap="none" spc="0" normalizeH="0" baseline="0" noProof="0" dirty="0">
                <a:ln>
                  <a:noFill/>
                </a:ln>
                <a:solidFill>
                  <a:sysClr val="window" lastClr="FFFFFF"/>
                </a:solidFill>
                <a:effectLst/>
                <a:uLnTx/>
                <a:uFillTx/>
                <a:latin typeface="Georgia" panose="02040502050405020303"/>
                <a:ea typeface="+mn-ea"/>
                <a:cs typeface="+mn-cs"/>
              </a:rPr>
              <a:t>2021-2023 </a:t>
            </a:r>
          </a:p>
        </p:txBody>
      </p:sp>
    </p:spTree>
    <p:extLst>
      <p:ext uri="{BB962C8B-B14F-4D97-AF65-F5344CB8AC3E}">
        <p14:creationId xmlns:p14="http://schemas.microsoft.com/office/powerpoint/2010/main" val="15217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507" y="-66317"/>
            <a:ext cx="7812677" cy="931862"/>
          </a:xfrm>
        </p:spPr>
        <p:txBody>
          <a:bodyPr/>
          <a:lstStyle/>
          <a:p>
            <a:r>
              <a:rPr lang="en-GB" sz="2600" dirty="0">
                <a:solidFill>
                  <a:schemeClr val="accent6"/>
                </a:solidFill>
                <a:latin typeface="Arno Pro Display" panose="02020502050506020403"/>
              </a:rPr>
              <a:t>The Europa Capital Approach</a:t>
            </a:r>
          </a:p>
        </p:txBody>
      </p:sp>
      <p:sp>
        <p:nvSpPr>
          <p:cNvPr id="6" name="Content Placeholder 9"/>
          <p:cNvSpPr>
            <a:spLocks noGrp="1"/>
          </p:cNvSpPr>
          <p:nvPr>
            <p:ph idx="1"/>
          </p:nvPr>
        </p:nvSpPr>
        <p:spPr>
          <a:xfrm>
            <a:off x="677380" y="1168400"/>
            <a:ext cx="8295612" cy="5317919"/>
          </a:xfrm>
        </p:spPr>
        <p:txBody>
          <a:bodyPr/>
          <a:lstStyle/>
          <a:p>
            <a:pPr marL="0" indent="0" algn="just">
              <a:buNone/>
            </a:pPr>
            <a:r>
              <a:rPr lang="en-GB" dirty="0">
                <a:solidFill>
                  <a:schemeClr val="bg1">
                    <a:lumMod val="50000"/>
                  </a:schemeClr>
                </a:solidFill>
              </a:rPr>
              <a:t>In alignment with the internationally recognised Environmental Management System Standard, ISO14001:2015, Europa Capital’s EMS is underpinned by a Plan-Do-Check-Act approach to ensure continual improvement. This is summarised as follows:</a:t>
            </a:r>
          </a:p>
        </p:txBody>
      </p:sp>
      <p:sp>
        <p:nvSpPr>
          <p:cNvPr id="5" name="Slide Number Placeholder 4"/>
          <p:cNvSpPr>
            <a:spLocks noGrp="1"/>
          </p:cNvSpPr>
          <p:nvPr>
            <p:ph type="sldNum" sz="quarter" idx="12"/>
          </p:nvPr>
        </p:nvSpPr>
        <p:spPr/>
        <p:txBody>
          <a:bodyPr/>
          <a:lstStyle/>
          <a:p>
            <a:fld id="{8FBF9E81-EB8F-0544-B4FB-9AFFA33323F3}" type="slidenum">
              <a:rPr lang="en-US" smtClean="0"/>
              <a:t>10</a:t>
            </a:fld>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7684DB34-B976-4B2B-B534-574FE2382014}"/>
              </a:ext>
            </a:extLst>
          </p:cNvPr>
          <p:cNvPicPr>
            <a:picLocks noChangeAspect="1"/>
          </p:cNvPicPr>
          <p:nvPr/>
        </p:nvPicPr>
        <p:blipFill>
          <a:blip r:embed="rId2"/>
          <a:stretch>
            <a:fillRect/>
          </a:stretch>
        </p:blipFill>
        <p:spPr>
          <a:xfrm>
            <a:off x="677380" y="1694159"/>
            <a:ext cx="4097820" cy="4662191"/>
          </a:xfrm>
          <a:prstGeom prst="rect">
            <a:avLst/>
          </a:prstGeom>
        </p:spPr>
      </p:pic>
      <p:sp>
        <p:nvSpPr>
          <p:cNvPr id="9" name="Oval 8">
            <a:extLst>
              <a:ext uri="{FF2B5EF4-FFF2-40B4-BE49-F238E27FC236}">
                <a16:creationId xmlns:a16="http://schemas.microsoft.com/office/drawing/2014/main" id="{DBCEC3B9-7102-45D9-965C-F20C0F7D6FC6}"/>
              </a:ext>
            </a:extLst>
          </p:cNvPr>
          <p:cNvSpPr/>
          <p:nvPr/>
        </p:nvSpPr>
        <p:spPr>
          <a:xfrm>
            <a:off x="5828459" y="3146197"/>
            <a:ext cx="1921933" cy="1758113"/>
          </a:xfrm>
          <a:prstGeom prst="ellipse">
            <a:avLst/>
          </a:prstGeom>
          <a:noFill/>
          <a:ln w="57150">
            <a:solidFill>
              <a:srgbClr val="0E77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L-Shape 12">
            <a:extLst>
              <a:ext uri="{FF2B5EF4-FFF2-40B4-BE49-F238E27FC236}">
                <a16:creationId xmlns:a16="http://schemas.microsoft.com/office/drawing/2014/main" id="{0D0940C7-8571-4144-A7CC-506DFF05AB89}"/>
              </a:ext>
            </a:extLst>
          </p:cNvPr>
          <p:cNvSpPr/>
          <p:nvPr/>
        </p:nvSpPr>
        <p:spPr>
          <a:xfrm rot="18257112">
            <a:off x="7663518" y="3915304"/>
            <a:ext cx="173750" cy="184697"/>
          </a:xfrm>
          <a:prstGeom prst="corner">
            <a:avLst/>
          </a:prstGeom>
          <a:solidFill>
            <a:srgbClr val="0E7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L-Shape 14">
            <a:extLst>
              <a:ext uri="{FF2B5EF4-FFF2-40B4-BE49-F238E27FC236}">
                <a16:creationId xmlns:a16="http://schemas.microsoft.com/office/drawing/2014/main" id="{FDB1B06A-DA26-4A09-9CFA-B897C8F97BC4}"/>
              </a:ext>
            </a:extLst>
          </p:cNvPr>
          <p:cNvSpPr/>
          <p:nvPr/>
        </p:nvSpPr>
        <p:spPr>
          <a:xfrm rot="7889687">
            <a:off x="5741584" y="3932904"/>
            <a:ext cx="173750" cy="184697"/>
          </a:xfrm>
          <a:prstGeom prst="corner">
            <a:avLst/>
          </a:prstGeom>
          <a:solidFill>
            <a:srgbClr val="0E7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L-Shape 15">
            <a:extLst>
              <a:ext uri="{FF2B5EF4-FFF2-40B4-BE49-F238E27FC236}">
                <a16:creationId xmlns:a16="http://schemas.microsoft.com/office/drawing/2014/main" id="{2D9F35D3-CE06-4644-B7E5-63057E62FAD8}"/>
              </a:ext>
            </a:extLst>
          </p:cNvPr>
          <p:cNvSpPr/>
          <p:nvPr/>
        </p:nvSpPr>
        <p:spPr>
          <a:xfrm rot="2316377">
            <a:off x="6702551" y="4803167"/>
            <a:ext cx="173750" cy="184697"/>
          </a:xfrm>
          <a:prstGeom prst="corner">
            <a:avLst/>
          </a:prstGeom>
          <a:solidFill>
            <a:srgbClr val="0E7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L-Shape 16">
            <a:extLst>
              <a:ext uri="{FF2B5EF4-FFF2-40B4-BE49-F238E27FC236}">
                <a16:creationId xmlns:a16="http://schemas.microsoft.com/office/drawing/2014/main" id="{77A270C3-29D8-434D-A926-7583DC57B841}"/>
              </a:ext>
            </a:extLst>
          </p:cNvPr>
          <p:cNvSpPr/>
          <p:nvPr/>
        </p:nvSpPr>
        <p:spPr>
          <a:xfrm rot="13243082">
            <a:off x="6701974" y="3053848"/>
            <a:ext cx="173750" cy="184697"/>
          </a:xfrm>
          <a:prstGeom prst="corner">
            <a:avLst/>
          </a:prstGeom>
          <a:solidFill>
            <a:srgbClr val="0E7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1B35E7CC-A3FF-4181-AD76-3BEAA4328A39}"/>
              </a:ext>
            </a:extLst>
          </p:cNvPr>
          <p:cNvSpPr txBox="1"/>
          <p:nvPr/>
        </p:nvSpPr>
        <p:spPr>
          <a:xfrm>
            <a:off x="7103630" y="2131297"/>
            <a:ext cx="2125087" cy="923330"/>
          </a:xfrm>
          <a:prstGeom prst="rect">
            <a:avLst/>
          </a:prstGeom>
          <a:noFill/>
        </p:spPr>
        <p:txBody>
          <a:bodyPr wrap="square" rtlCol="0">
            <a:spAutoFit/>
          </a:bodyPr>
          <a:lstStyle/>
          <a:p>
            <a:r>
              <a:rPr lang="en-GB" sz="900" b="1" dirty="0"/>
              <a:t>Plan</a:t>
            </a:r>
          </a:p>
          <a:p>
            <a:pPr marL="285750" indent="-285750">
              <a:buFontTx/>
              <a:buChar char="-"/>
            </a:pPr>
            <a:r>
              <a:rPr lang="en-GB" sz="900" dirty="0"/>
              <a:t>Compliance obligations </a:t>
            </a:r>
          </a:p>
          <a:p>
            <a:pPr marL="285750" indent="-285750">
              <a:buFontTx/>
              <a:buChar char="-"/>
            </a:pPr>
            <a:r>
              <a:rPr lang="en-GB" sz="900" dirty="0"/>
              <a:t>Risks and opportunities </a:t>
            </a:r>
          </a:p>
          <a:p>
            <a:pPr marL="285750" indent="-285750">
              <a:buFontTx/>
              <a:buChar char="-"/>
            </a:pPr>
            <a:r>
              <a:rPr lang="en-GB" sz="900" dirty="0"/>
              <a:t>Objectives and targets</a:t>
            </a:r>
          </a:p>
          <a:p>
            <a:pPr marL="285750" indent="-285750">
              <a:buFontTx/>
              <a:buChar char="-"/>
            </a:pPr>
            <a:r>
              <a:rPr lang="en-GB" sz="900" dirty="0"/>
              <a:t>Sustainable asset management plans </a:t>
            </a:r>
          </a:p>
        </p:txBody>
      </p:sp>
      <p:sp>
        <p:nvSpPr>
          <p:cNvPr id="19" name="TextBox 18">
            <a:extLst>
              <a:ext uri="{FF2B5EF4-FFF2-40B4-BE49-F238E27FC236}">
                <a16:creationId xmlns:a16="http://schemas.microsoft.com/office/drawing/2014/main" id="{19AD6DDE-E665-49E7-B26D-78B225186A49}"/>
              </a:ext>
            </a:extLst>
          </p:cNvPr>
          <p:cNvSpPr txBox="1"/>
          <p:nvPr/>
        </p:nvSpPr>
        <p:spPr>
          <a:xfrm>
            <a:off x="7103631" y="4968669"/>
            <a:ext cx="2125087" cy="646331"/>
          </a:xfrm>
          <a:prstGeom prst="rect">
            <a:avLst/>
          </a:prstGeom>
          <a:noFill/>
        </p:spPr>
        <p:txBody>
          <a:bodyPr wrap="square" rtlCol="0">
            <a:spAutoFit/>
          </a:bodyPr>
          <a:lstStyle/>
          <a:p>
            <a:r>
              <a:rPr lang="en-GB" sz="900" b="1" dirty="0"/>
              <a:t>Implementation</a:t>
            </a:r>
          </a:p>
          <a:p>
            <a:pPr marL="285750" indent="-285750">
              <a:buFontTx/>
              <a:buChar char="-"/>
            </a:pPr>
            <a:r>
              <a:rPr lang="en-GB" sz="900" dirty="0"/>
              <a:t>Improvement programmes </a:t>
            </a:r>
          </a:p>
          <a:p>
            <a:pPr marL="285750" indent="-285750">
              <a:buFontTx/>
              <a:buChar char="-"/>
            </a:pPr>
            <a:r>
              <a:rPr lang="en-GB" sz="900" dirty="0"/>
              <a:t>Minimum standards setting</a:t>
            </a:r>
          </a:p>
          <a:p>
            <a:pPr marL="285750" indent="-285750">
              <a:buFontTx/>
              <a:buChar char="-"/>
            </a:pPr>
            <a:r>
              <a:rPr lang="en-GB" sz="900" dirty="0"/>
              <a:t>Training and communication </a:t>
            </a:r>
          </a:p>
        </p:txBody>
      </p:sp>
      <p:sp>
        <p:nvSpPr>
          <p:cNvPr id="20" name="TextBox 19">
            <a:extLst>
              <a:ext uri="{FF2B5EF4-FFF2-40B4-BE49-F238E27FC236}">
                <a16:creationId xmlns:a16="http://schemas.microsoft.com/office/drawing/2014/main" id="{58A7B585-59FA-4265-B317-2F4B0B40AD36}"/>
              </a:ext>
            </a:extLst>
          </p:cNvPr>
          <p:cNvSpPr txBox="1"/>
          <p:nvPr/>
        </p:nvSpPr>
        <p:spPr>
          <a:xfrm>
            <a:off x="4690530" y="4969094"/>
            <a:ext cx="2125087" cy="646331"/>
          </a:xfrm>
          <a:prstGeom prst="rect">
            <a:avLst/>
          </a:prstGeom>
          <a:noFill/>
        </p:spPr>
        <p:txBody>
          <a:bodyPr wrap="square" rtlCol="0">
            <a:spAutoFit/>
          </a:bodyPr>
          <a:lstStyle/>
          <a:p>
            <a:r>
              <a:rPr lang="en-GB" sz="900" b="1" dirty="0"/>
              <a:t>Monitoring &amp; measurement</a:t>
            </a:r>
          </a:p>
          <a:p>
            <a:pPr marL="285750" indent="-285750">
              <a:buFontTx/>
              <a:buChar char="-"/>
            </a:pPr>
            <a:r>
              <a:rPr lang="en-GB" sz="900" dirty="0"/>
              <a:t>Performance monitored at asset, fund and portfolio level</a:t>
            </a:r>
          </a:p>
          <a:p>
            <a:pPr marL="285750" indent="-285750">
              <a:buFontTx/>
              <a:buChar char="-"/>
            </a:pPr>
            <a:r>
              <a:rPr lang="en-GB" sz="900" dirty="0"/>
              <a:t>Risk management process </a:t>
            </a:r>
          </a:p>
        </p:txBody>
      </p:sp>
      <p:sp>
        <p:nvSpPr>
          <p:cNvPr id="22" name="TextBox 21">
            <a:extLst>
              <a:ext uri="{FF2B5EF4-FFF2-40B4-BE49-F238E27FC236}">
                <a16:creationId xmlns:a16="http://schemas.microsoft.com/office/drawing/2014/main" id="{E5E301A5-C757-4120-B476-9F9DD735CEFF}"/>
              </a:ext>
            </a:extLst>
          </p:cNvPr>
          <p:cNvSpPr txBox="1"/>
          <p:nvPr/>
        </p:nvSpPr>
        <p:spPr>
          <a:xfrm>
            <a:off x="4378609" y="2131297"/>
            <a:ext cx="2376109" cy="1200329"/>
          </a:xfrm>
          <a:prstGeom prst="rect">
            <a:avLst/>
          </a:prstGeom>
          <a:noFill/>
        </p:spPr>
        <p:txBody>
          <a:bodyPr wrap="square" rtlCol="0">
            <a:spAutoFit/>
          </a:bodyPr>
          <a:lstStyle/>
          <a:p>
            <a:r>
              <a:rPr lang="en-GB" sz="900" b="1" dirty="0"/>
              <a:t>Review &amp; Report</a:t>
            </a:r>
          </a:p>
          <a:p>
            <a:pPr marL="285750" indent="-285750">
              <a:buFontTx/>
              <a:buChar char="-"/>
            </a:pPr>
            <a:r>
              <a:rPr lang="en-GB" sz="900" dirty="0"/>
              <a:t>Progress reviewed through existing structures  </a:t>
            </a:r>
          </a:p>
          <a:p>
            <a:pPr marL="285750" indent="-285750">
              <a:buFontTx/>
              <a:buChar char="-"/>
            </a:pPr>
            <a:r>
              <a:rPr lang="en-GB" sz="900" dirty="0"/>
              <a:t>Adapt and improve approaches to future planning, implementation and measurement </a:t>
            </a:r>
          </a:p>
          <a:p>
            <a:pPr marL="285750" indent="-285750">
              <a:buFontTx/>
              <a:buChar char="-"/>
            </a:pPr>
            <a:r>
              <a:rPr lang="en-GB" sz="900" dirty="0"/>
              <a:t>Report progress on a quarterly and annual basis </a:t>
            </a:r>
          </a:p>
        </p:txBody>
      </p:sp>
    </p:spTree>
    <p:extLst>
      <p:ext uri="{BB962C8B-B14F-4D97-AF65-F5344CB8AC3E}">
        <p14:creationId xmlns:p14="http://schemas.microsoft.com/office/powerpoint/2010/main" val="366511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860" y="-186199"/>
            <a:ext cx="7020820" cy="1056096"/>
          </a:xfrm>
        </p:spPr>
        <p:txBody>
          <a:bodyPr/>
          <a:lstStyle/>
          <a:p>
            <a:br>
              <a:rPr lang="en-GB" dirty="0">
                <a:latin typeface="+mn-lt"/>
              </a:rPr>
            </a:br>
            <a:r>
              <a:rPr lang="en-GB" sz="2600" dirty="0">
                <a:solidFill>
                  <a:schemeClr val="accent6"/>
                </a:solidFill>
                <a:latin typeface="Arno Pro Display" panose="02020502050506020403"/>
              </a:rPr>
              <a:t>Stakeholder Needs and Expectations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77650984"/>
              </p:ext>
            </p:extLst>
          </p:nvPr>
        </p:nvGraphicFramePr>
        <p:xfrm>
          <a:off x="562342" y="1352284"/>
          <a:ext cx="8294688" cy="4912360"/>
        </p:xfrm>
        <a:graphic>
          <a:graphicData uri="http://schemas.openxmlformats.org/drawingml/2006/table">
            <a:tbl>
              <a:tblPr firstRow="1" bandRow="1">
                <a:tableStyleId>{5C22544A-7EE6-4342-B048-85BDC9FD1C3A}</a:tableStyleId>
              </a:tblPr>
              <a:tblGrid>
                <a:gridCol w="1467455">
                  <a:extLst>
                    <a:ext uri="{9D8B030D-6E8A-4147-A177-3AD203B41FA5}">
                      <a16:colId xmlns:a16="http://schemas.microsoft.com/office/drawing/2014/main" val="4227359741"/>
                    </a:ext>
                  </a:extLst>
                </a:gridCol>
                <a:gridCol w="3287486">
                  <a:extLst>
                    <a:ext uri="{9D8B030D-6E8A-4147-A177-3AD203B41FA5}">
                      <a16:colId xmlns:a16="http://schemas.microsoft.com/office/drawing/2014/main" val="1988593317"/>
                    </a:ext>
                  </a:extLst>
                </a:gridCol>
                <a:gridCol w="3539747">
                  <a:extLst>
                    <a:ext uri="{9D8B030D-6E8A-4147-A177-3AD203B41FA5}">
                      <a16:colId xmlns:a16="http://schemas.microsoft.com/office/drawing/2014/main" val="928740995"/>
                    </a:ext>
                  </a:extLst>
                </a:gridCol>
              </a:tblGrid>
              <a:tr h="370840">
                <a:tc>
                  <a:txBody>
                    <a:bodyPr/>
                    <a:lstStyle/>
                    <a:p>
                      <a:pPr algn="ctr"/>
                      <a:r>
                        <a:rPr lang="en-GB" sz="1050" dirty="0">
                          <a:solidFill>
                            <a:schemeClr val="bg1"/>
                          </a:solidFill>
                        </a:rPr>
                        <a:t>Stakeholders</a:t>
                      </a:r>
                    </a:p>
                  </a:txBody>
                  <a:tcPr/>
                </a:tc>
                <a:tc>
                  <a:txBody>
                    <a:bodyPr/>
                    <a:lstStyle/>
                    <a:p>
                      <a:pPr algn="ctr"/>
                      <a:r>
                        <a:rPr lang="en-GB" sz="1050" dirty="0">
                          <a:solidFill>
                            <a:schemeClr val="bg1"/>
                          </a:solidFill>
                        </a:rPr>
                        <a:t>Expectations </a:t>
                      </a:r>
                    </a:p>
                  </a:txBody>
                  <a:tcPr/>
                </a:tc>
                <a:tc>
                  <a:txBody>
                    <a:bodyPr/>
                    <a:lstStyle/>
                    <a:p>
                      <a:pPr algn="ctr"/>
                      <a:r>
                        <a:rPr lang="en-GB" sz="1050" dirty="0">
                          <a:solidFill>
                            <a:schemeClr val="bg1"/>
                          </a:solidFill>
                        </a:rPr>
                        <a:t>Approach</a:t>
                      </a:r>
                    </a:p>
                  </a:txBody>
                  <a:tcPr/>
                </a:tc>
                <a:extLst>
                  <a:ext uri="{0D108BD9-81ED-4DB2-BD59-A6C34878D82A}">
                    <a16:rowId xmlns:a16="http://schemas.microsoft.com/office/drawing/2014/main" val="3944400311"/>
                  </a:ext>
                </a:extLst>
              </a:tr>
              <a:tr h="466773">
                <a:tc>
                  <a:txBody>
                    <a:bodyPr/>
                    <a:lstStyle/>
                    <a:p>
                      <a:r>
                        <a:rPr lang="en-GB" sz="1000" dirty="0">
                          <a:solidFill>
                            <a:schemeClr val="bg1">
                              <a:lumMod val="50000"/>
                            </a:schemeClr>
                          </a:solidFill>
                        </a:rPr>
                        <a:t>Investors and Joint Venture</a:t>
                      </a:r>
                      <a:r>
                        <a:rPr lang="en-GB" sz="1000" baseline="0" dirty="0">
                          <a:solidFill>
                            <a:schemeClr val="bg1">
                              <a:lumMod val="50000"/>
                            </a:schemeClr>
                          </a:solidFill>
                        </a:rPr>
                        <a:t> Partners</a:t>
                      </a:r>
                      <a:endParaRPr lang="en-GB" sz="1000" dirty="0">
                        <a:solidFill>
                          <a:schemeClr val="bg1">
                            <a:lumMod val="50000"/>
                          </a:schemeClr>
                        </a:solidFill>
                      </a:endParaRPr>
                    </a:p>
                  </a:txBody>
                  <a:tcPr>
                    <a:solidFill>
                      <a:srgbClr val="EAE7E7"/>
                    </a:solidFill>
                  </a:tcPr>
                </a:tc>
                <a:tc>
                  <a:txBody>
                    <a:bodyPr/>
                    <a:lstStyle/>
                    <a:p>
                      <a:r>
                        <a:rPr lang="en-GB" sz="1000" dirty="0">
                          <a:solidFill>
                            <a:schemeClr val="bg1">
                              <a:lumMod val="50000"/>
                            </a:schemeClr>
                          </a:solidFill>
                        </a:rPr>
                        <a:t>Expect return on investments sustained through exemplary ESG practices in line with fund strategy. </a:t>
                      </a:r>
                    </a:p>
                    <a:p>
                      <a:endParaRPr lang="en-GB" sz="1000" dirty="0">
                        <a:solidFill>
                          <a:schemeClr val="bg1">
                            <a:lumMod val="50000"/>
                          </a:schemeClr>
                        </a:solidFill>
                      </a:endParaRPr>
                    </a:p>
                    <a:p>
                      <a:r>
                        <a:rPr lang="en-GB" sz="1000" dirty="0">
                          <a:solidFill>
                            <a:schemeClr val="bg1">
                              <a:lumMod val="50000"/>
                            </a:schemeClr>
                          </a:solidFill>
                        </a:rPr>
                        <a:t>Have a clear understanding of the ESG performance of their investments and identification of risks that may impact financial performance.</a:t>
                      </a:r>
                    </a:p>
                    <a:p>
                      <a:endParaRPr lang="en-GB" sz="1000" dirty="0">
                        <a:solidFill>
                          <a:schemeClr val="bg1">
                            <a:lumMod val="50000"/>
                          </a:schemeClr>
                        </a:solidFill>
                      </a:endParaRPr>
                    </a:p>
                    <a:p>
                      <a:r>
                        <a:rPr lang="en-GB" sz="1000" dirty="0">
                          <a:solidFill>
                            <a:schemeClr val="bg1">
                              <a:lumMod val="50000"/>
                            </a:schemeClr>
                          </a:solidFill>
                        </a:rPr>
                        <a:t>Expect regular communication and transparency on ESG progress and risks. </a:t>
                      </a:r>
                    </a:p>
                  </a:txBody>
                  <a:tcPr>
                    <a:solidFill>
                      <a:srgbClr val="EAE7E7"/>
                    </a:solidFill>
                  </a:tcPr>
                </a:tc>
                <a:tc>
                  <a:txBody>
                    <a:bodyPr/>
                    <a:lstStyle/>
                    <a:p>
                      <a:r>
                        <a:rPr lang="en-GB" sz="1000" dirty="0">
                          <a:solidFill>
                            <a:schemeClr val="bg1">
                              <a:lumMod val="50000"/>
                            </a:schemeClr>
                          </a:solidFill>
                        </a:rPr>
                        <a:t>Take all steps necessary to increase the value of investments and ensure investors are satisfied with their ESG performance.  </a:t>
                      </a:r>
                    </a:p>
                    <a:p>
                      <a:endParaRPr lang="en-GB" sz="1000" dirty="0">
                        <a:solidFill>
                          <a:schemeClr val="bg1">
                            <a:lumMod val="50000"/>
                          </a:schemeClr>
                        </a:solidFill>
                      </a:endParaRPr>
                    </a:p>
                    <a:p>
                      <a:r>
                        <a:rPr lang="en-GB" sz="1000" dirty="0">
                          <a:solidFill>
                            <a:schemeClr val="bg1">
                              <a:lumMod val="50000"/>
                            </a:schemeClr>
                          </a:solidFill>
                        </a:rPr>
                        <a:t>Report performance</a:t>
                      </a:r>
                      <a:r>
                        <a:rPr lang="en-GB" sz="1000" baseline="0" dirty="0">
                          <a:solidFill>
                            <a:schemeClr val="bg1">
                              <a:lumMod val="50000"/>
                            </a:schemeClr>
                          </a:solidFill>
                        </a:rPr>
                        <a:t> in line with INREV guidelines.</a:t>
                      </a:r>
                    </a:p>
                    <a:p>
                      <a:endParaRPr lang="en-GB" sz="1000" baseline="0" dirty="0">
                        <a:solidFill>
                          <a:schemeClr val="bg1">
                            <a:lumMod val="50000"/>
                          </a:schemeClr>
                        </a:solidFill>
                      </a:endParaRPr>
                    </a:p>
                    <a:p>
                      <a:r>
                        <a:rPr lang="en-GB" sz="1000" baseline="0" dirty="0">
                          <a:solidFill>
                            <a:schemeClr val="bg1">
                              <a:lumMod val="50000"/>
                            </a:schemeClr>
                          </a:solidFill>
                        </a:rPr>
                        <a:t>Report to GRESB annually, for appropriate funds. </a:t>
                      </a:r>
                    </a:p>
                    <a:p>
                      <a:endParaRPr lang="en-GB" sz="1000" baseline="0" dirty="0">
                        <a:solidFill>
                          <a:schemeClr val="bg1">
                            <a:lumMod val="50000"/>
                          </a:schemeClr>
                        </a:solidFill>
                      </a:endParaRPr>
                    </a:p>
                    <a:p>
                      <a:r>
                        <a:rPr lang="en-GB" sz="1000" baseline="0" dirty="0">
                          <a:solidFill>
                            <a:schemeClr val="bg1">
                              <a:lumMod val="50000"/>
                            </a:schemeClr>
                          </a:solidFill>
                        </a:rPr>
                        <a:t>Report to investors on a quarterly basis. </a:t>
                      </a:r>
                      <a:endParaRPr lang="en-GB" sz="1000" dirty="0">
                        <a:solidFill>
                          <a:schemeClr val="bg1">
                            <a:lumMod val="50000"/>
                          </a:schemeClr>
                        </a:solidFill>
                      </a:endParaRPr>
                    </a:p>
                  </a:txBody>
                  <a:tcPr>
                    <a:solidFill>
                      <a:srgbClr val="EAE7E7"/>
                    </a:solidFill>
                  </a:tcPr>
                </a:tc>
                <a:extLst>
                  <a:ext uri="{0D108BD9-81ED-4DB2-BD59-A6C34878D82A}">
                    <a16:rowId xmlns:a16="http://schemas.microsoft.com/office/drawing/2014/main" val="5656424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rPr>
                        <a:t>Employees </a:t>
                      </a:r>
                    </a:p>
                  </a:txBody>
                  <a:tcPr>
                    <a:lnR w="12700" cap="flat" cmpd="sng" algn="ctr">
                      <a:solidFill>
                        <a:srgbClr val="D3CCCC"/>
                      </a:solidFill>
                      <a:prstDash val="solid"/>
                      <a:round/>
                      <a:headEnd type="none" w="med" len="med"/>
                      <a:tailEnd type="none" w="med" len="med"/>
                    </a:lnR>
                    <a:solidFill>
                      <a:schemeClr val="bg1"/>
                    </a:solidFill>
                  </a:tcPr>
                </a:tc>
                <a:tc>
                  <a:txBody>
                    <a:bodyPr/>
                    <a:lstStyle/>
                    <a:p>
                      <a:r>
                        <a:rPr lang="en-GB" sz="1000" dirty="0">
                          <a:solidFill>
                            <a:schemeClr val="bg1">
                              <a:lumMod val="50000"/>
                            </a:schemeClr>
                          </a:solidFill>
                        </a:rPr>
                        <a:t>Expect a high level of ESG conduct throughout all levels of the organisation. </a:t>
                      </a:r>
                    </a:p>
                    <a:p>
                      <a:endParaRPr lang="en-GB" sz="1000" dirty="0">
                        <a:solidFill>
                          <a:schemeClr val="bg1">
                            <a:lumMod val="50000"/>
                          </a:schemeClr>
                        </a:solidFill>
                      </a:endParaRPr>
                    </a:p>
                    <a:p>
                      <a:r>
                        <a:rPr lang="en-GB" sz="1000" dirty="0">
                          <a:solidFill>
                            <a:schemeClr val="bg1">
                              <a:lumMod val="50000"/>
                            </a:schemeClr>
                          </a:solidFill>
                        </a:rPr>
                        <a:t>Expect investment risks to be managed.</a:t>
                      </a:r>
                    </a:p>
                    <a:p>
                      <a:endParaRPr lang="en-GB" sz="1000" dirty="0">
                        <a:solidFill>
                          <a:schemeClr val="bg1">
                            <a:lumMod val="50000"/>
                          </a:schemeClr>
                        </a:solidFill>
                      </a:endParaRPr>
                    </a:p>
                    <a:p>
                      <a:r>
                        <a:rPr lang="en-GB" sz="1000" dirty="0">
                          <a:solidFill>
                            <a:schemeClr val="bg1">
                              <a:lumMod val="50000"/>
                            </a:schemeClr>
                          </a:solidFill>
                        </a:rPr>
                        <a:t>Expect to receive training and support. </a:t>
                      </a:r>
                    </a:p>
                    <a:p>
                      <a:endParaRPr lang="en-GB" sz="1000" dirty="0">
                        <a:solidFill>
                          <a:schemeClr val="bg1">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rPr>
                        <a:t>Rewards for ESG performance.</a:t>
                      </a:r>
                    </a:p>
                    <a:p>
                      <a:endParaRPr lang="en-GB" sz="1000" dirty="0">
                        <a:solidFill>
                          <a:schemeClr val="bg1">
                            <a:lumMod val="50000"/>
                          </a:schemeClr>
                        </a:solidFill>
                      </a:endParaRPr>
                    </a:p>
                  </a:txBody>
                  <a:tcPr>
                    <a:lnL w="12700" cap="flat" cmpd="sng" algn="ctr">
                      <a:solidFill>
                        <a:srgbClr val="D3CCCC"/>
                      </a:solidFill>
                      <a:prstDash val="solid"/>
                      <a:round/>
                      <a:headEnd type="none" w="med" len="med"/>
                      <a:tailEnd type="none" w="med" len="med"/>
                    </a:lnL>
                    <a:lnR w="12700" cap="flat" cmpd="sng" algn="ctr">
                      <a:solidFill>
                        <a:srgbClr val="D3CCCC"/>
                      </a:solidFill>
                      <a:prstDash val="solid"/>
                      <a:round/>
                      <a:headEnd type="none" w="med" len="med"/>
                      <a:tailEnd type="none" w="med" len="med"/>
                    </a:lnR>
                    <a:solidFill>
                      <a:schemeClr val="bg1"/>
                    </a:solidFill>
                  </a:tcPr>
                </a:tc>
                <a:tc>
                  <a:txBody>
                    <a:bodyPr/>
                    <a:lstStyle/>
                    <a:p>
                      <a:r>
                        <a:rPr lang="en-GB" sz="1000" dirty="0">
                          <a:solidFill>
                            <a:schemeClr val="bg1">
                              <a:lumMod val="50000"/>
                            </a:schemeClr>
                          </a:solidFill>
                        </a:rPr>
                        <a:t>Ensuring equal opportunities, high welfare and labour standards of employees and potential employees and consideration of employee health and wellbeing. </a:t>
                      </a:r>
                    </a:p>
                    <a:p>
                      <a:endParaRPr lang="en-GB" sz="1000" dirty="0">
                        <a:solidFill>
                          <a:schemeClr val="bg1">
                            <a:lumMod val="50000"/>
                          </a:schemeClr>
                        </a:solidFill>
                      </a:endParaRPr>
                    </a:p>
                    <a:p>
                      <a:r>
                        <a:rPr lang="en-GB" sz="1000" dirty="0">
                          <a:solidFill>
                            <a:schemeClr val="bg1">
                              <a:lumMod val="50000"/>
                            </a:schemeClr>
                          </a:solidFill>
                        </a:rPr>
                        <a:t>Communicate robust ESG procedures and processes and progress towards commitments. </a:t>
                      </a:r>
                    </a:p>
                    <a:p>
                      <a:endParaRPr lang="en-GB" sz="1000" dirty="0">
                        <a:solidFill>
                          <a:schemeClr val="bg1">
                            <a:lumMod val="50000"/>
                          </a:schemeClr>
                        </a:solidFill>
                      </a:endParaRPr>
                    </a:p>
                    <a:p>
                      <a:r>
                        <a:rPr lang="en-GB" sz="1000" dirty="0">
                          <a:solidFill>
                            <a:schemeClr val="bg1">
                              <a:lumMod val="50000"/>
                            </a:schemeClr>
                          </a:solidFill>
                        </a:rPr>
                        <a:t>Have a training programme in place and opportunities for professional development. </a:t>
                      </a:r>
                    </a:p>
                    <a:p>
                      <a:endParaRPr lang="en-GB" sz="1000" dirty="0">
                        <a:solidFill>
                          <a:schemeClr val="bg1">
                            <a:lumMod val="50000"/>
                          </a:schemeClr>
                        </a:solidFill>
                      </a:endParaRPr>
                    </a:p>
                    <a:p>
                      <a:r>
                        <a:rPr lang="en-GB" sz="1000" dirty="0">
                          <a:solidFill>
                            <a:schemeClr val="bg1">
                              <a:lumMod val="50000"/>
                            </a:schemeClr>
                          </a:solidFill>
                        </a:rPr>
                        <a:t>Rewards for ESG performance linked to annual appraisal.</a:t>
                      </a:r>
                    </a:p>
                  </a:txBody>
                  <a:tcPr>
                    <a:lnL w="12700" cap="flat" cmpd="sng" algn="ctr">
                      <a:solidFill>
                        <a:srgbClr val="D3CCCC"/>
                      </a:solidFill>
                      <a:prstDash val="solid"/>
                      <a:round/>
                      <a:headEnd type="none" w="med" len="med"/>
                      <a:tailEnd type="none" w="med" len="med"/>
                    </a:lnL>
                    <a:solidFill>
                      <a:schemeClr val="bg1"/>
                    </a:solidFill>
                  </a:tcPr>
                </a:tc>
                <a:extLst>
                  <a:ext uri="{0D108BD9-81ED-4DB2-BD59-A6C34878D82A}">
                    <a16:rowId xmlns:a16="http://schemas.microsoft.com/office/drawing/2014/main" val="79712972"/>
                  </a:ext>
                </a:extLst>
              </a:tr>
              <a:tr h="298218">
                <a:tc>
                  <a:txBody>
                    <a:bodyPr/>
                    <a:lstStyle/>
                    <a:p>
                      <a:r>
                        <a:rPr lang="en-GB" sz="1000" dirty="0">
                          <a:solidFill>
                            <a:schemeClr val="bg1">
                              <a:lumMod val="50000"/>
                            </a:schemeClr>
                          </a:solidFill>
                        </a:rPr>
                        <a:t>Tenants </a:t>
                      </a:r>
                    </a:p>
                  </a:txBody>
                  <a:tcPr>
                    <a:lnR w="12700" cap="flat" cmpd="sng" algn="ctr">
                      <a:solidFill>
                        <a:srgbClr val="D3CCCC"/>
                      </a:solidFill>
                      <a:prstDash val="solid"/>
                      <a:round/>
                      <a:headEnd type="none" w="med" len="med"/>
                      <a:tailEnd type="none" w="med" len="med"/>
                    </a:lnR>
                    <a:solidFill>
                      <a:srgbClr val="EAE7E7"/>
                    </a:solidFill>
                  </a:tcPr>
                </a:tc>
                <a:tc>
                  <a:txBody>
                    <a:bodyPr/>
                    <a:lstStyle/>
                    <a:p>
                      <a:r>
                        <a:rPr lang="en-GB" sz="1000" dirty="0">
                          <a:solidFill>
                            <a:schemeClr val="bg1">
                              <a:lumMod val="50000"/>
                            </a:schemeClr>
                          </a:solidFill>
                        </a:rPr>
                        <a:t>Require minimum asset level sustainability requirements associated with compliance to be met. </a:t>
                      </a:r>
                    </a:p>
                    <a:p>
                      <a:endParaRPr lang="en-GB" sz="1000" dirty="0">
                        <a:solidFill>
                          <a:schemeClr val="bg1">
                            <a:lumMod val="50000"/>
                          </a:schemeClr>
                        </a:solidFill>
                      </a:endParaRPr>
                    </a:p>
                    <a:p>
                      <a:r>
                        <a:rPr lang="en-GB" sz="1000" dirty="0">
                          <a:solidFill>
                            <a:schemeClr val="bg1">
                              <a:lumMod val="50000"/>
                            </a:schemeClr>
                          </a:solidFill>
                        </a:rPr>
                        <a:t>Require clarity on ESG requirements relating to their operation. </a:t>
                      </a:r>
                    </a:p>
                    <a:p>
                      <a:endParaRPr lang="en-GB" sz="1000" dirty="0">
                        <a:solidFill>
                          <a:schemeClr val="bg1">
                            <a:lumMod val="50000"/>
                          </a:schemeClr>
                        </a:solidFill>
                      </a:endParaRPr>
                    </a:p>
                    <a:p>
                      <a:r>
                        <a:rPr lang="en-GB" sz="1000" dirty="0">
                          <a:solidFill>
                            <a:schemeClr val="bg1">
                              <a:lumMod val="50000"/>
                            </a:schemeClr>
                          </a:solidFill>
                        </a:rPr>
                        <a:t>Expect a healthy environment that enables productive use of their space.</a:t>
                      </a:r>
                    </a:p>
                  </a:txBody>
                  <a:tcPr>
                    <a:lnL w="12700" cap="flat" cmpd="sng" algn="ctr">
                      <a:solidFill>
                        <a:srgbClr val="D3CCCC"/>
                      </a:solidFill>
                      <a:prstDash val="solid"/>
                      <a:round/>
                      <a:headEnd type="none" w="med" len="med"/>
                      <a:tailEnd type="none" w="med" len="med"/>
                    </a:lnL>
                    <a:lnR w="12700" cap="flat" cmpd="sng" algn="ctr">
                      <a:solidFill>
                        <a:srgbClr val="D3CCCC"/>
                      </a:solidFill>
                      <a:prstDash val="solid"/>
                      <a:round/>
                      <a:headEnd type="none" w="med" len="med"/>
                      <a:tailEnd type="none" w="med" len="med"/>
                    </a:lnR>
                    <a:solidFill>
                      <a:srgbClr val="EAE7E7"/>
                    </a:solidFill>
                  </a:tcPr>
                </a:tc>
                <a:tc>
                  <a:txBody>
                    <a:bodyPr/>
                    <a:lstStyle/>
                    <a:p>
                      <a:r>
                        <a:rPr lang="en-GB" sz="1000" dirty="0">
                          <a:solidFill>
                            <a:schemeClr val="bg1">
                              <a:lumMod val="50000"/>
                            </a:schemeClr>
                          </a:solidFill>
                        </a:rPr>
                        <a:t>Wherever possible, continually work to improve the environmental performance of assets. </a:t>
                      </a:r>
                    </a:p>
                    <a:p>
                      <a:endParaRPr lang="en-GB" sz="1000" dirty="0">
                        <a:solidFill>
                          <a:schemeClr val="bg1">
                            <a:lumMod val="50000"/>
                          </a:schemeClr>
                        </a:solidFill>
                      </a:endParaRPr>
                    </a:p>
                    <a:p>
                      <a:r>
                        <a:rPr lang="en-GB" sz="1000" dirty="0">
                          <a:solidFill>
                            <a:schemeClr val="bg1">
                              <a:lumMod val="50000"/>
                            </a:schemeClr>
                          </a:solidFill>
                        </a:rPr>
                        <a:t>Engage with occupiers to encourage best practice behaviour and introduce efficiency measures. </a:t>
                      </a:r>
                    </a:p>
                    <a:p>
                      <a:endParaRPr lang="en-GB" sz="1000" dirty="0">
                        <a:solidFill>
                          <a:schemeClr val="bg1">
                            <a:lumMod val="50000"/>
                          </a:schemeClr>
                        </a:solidFill>
                      </a:endParaRPr>
                    </a:p>
                    <a:p>
                      <a:r>
                        <a:rPr lang="en-GB" sz="1000" dirty="0">
                          <a:solidFill>
                            <a:schemeClr val="bg1">
                              <a:lumMod val="50000"/>
                            </a:schemeClr>
                          </a:solidFill>
                        </a:rPr>
                        <a:t>Tenant satisfaction surveys distributed at least every three years.</a:t>
                      </a:r>
                    </a:p>
                  </a:txBody>
                  <a:tcPr>
                    <a:lnL w="12700" cap="flat" cmpd="sng" algn="ctr">
                      <a:solidFill>
                        <a:srgbClr val="D3CCCC"/>
                      </a:solidFill>
                      <a:prstDash val="solid"/>
                      <a:round/>
                      <a:headEnd type="none" w="med" len="med"/>
                      <a:tailEnd type="none" w="med" len="med"/>
                    </a:lnL>
                    <a:solidFill>
                      <a:srgbClr val="EAE7E7"/>
                    </a:solidFill>
                  </a:tcPr>
                </a:tc>
                <a:extLst>
                  <a:ext uri="{0D108BD9-81ED-4DB2-BD59-A6C34878D82A}">
                    <a16:rowId xmlns:a16="http://schemas.microsoft.com/office/drawing/2014/main" val="579842276"/>
                  </a:ext>
                </a:extLst>
              </a:tr>
            </a:tbl>
          </a:graphicData>
        </a:graphic>
      </p:graphicFrame>
      <p:sp>
        <p:nvSpPr>
          <p:cNvPr id="5" name="Slide Number Placeholder 4"/>
          <p:cNvSpPr>
            <a:spLocks noGrp="1"/>
          </p:cNvSpPr>
          <p:nvPr>
            <p:ph type="sldNum" sz="quarter" idx="12"/>
          </p:nvPr>
        </p:nvSpPr>
        <p:spPr/>
        <p:txBody>
          <a:bodyPr/>
          <a:lstStyle/>
          <a:p>
            <a:fld id="{8FBF9E81-EB8F-0544-B4FB-9AFFA33323F3}" type="slidenum">
              <a:rPr lang="en-US" smtClean="0"/>
              <a:t>11</a:t>
            </a:fld>
            <a:endParaRPr lang="en-US" dirty="0"/>
          </a:p>
        </p:txBody>
      </p:sp>
      <p:sp>
        <p:nvSpPr>
          <p:cNvPr id="6" name="TextBox 5">
            <a:extLst>
              <a:ext uri="{FF2B5EF4-FFF2-40B4-BE49-F238E27FC236}">
                <a16:creationId xmlns:a16="http://schemas.microsoft.com/office/drawing/2014/main" id="{887E919A-CA64-447D-8B7D-AD204EECA25E}"/>
              </a:ext>
            </a:extLst>
          </p:cNvPr>
          <p:cNvSpPr txBox="1"/>
          <p:nvPr/>
        </p:nvSpPr>
        <p:spPr>
          <a:xfrm>
            <a:off x="579120" y="869897"/>
            <a:ext cx="7985760" cy="492443"/>
          </a:xfrm>
          <a:prstGeom prst="rect">
            <a:avLst/>
          </a:prstGeom>
          <a:noFill/>
        </p:spPr>
        <p:txBody>
          <a:bodyPr wrap="square" rtlCol="0">
            <a:spAutoFit/>
          </a:bodyPr>
          <a:lstStyle/>
          <a:p>
            <a:pPr>
              <a:buClr>
                <a:schemeClr val="bg2"/>
              </a:buClr>
            </a:pPr>
            <a:r>
              <a:rPr lang="en-GB" sz="1200" dirty="0"/>
              <a:t>Below we outline key stakeholder needs, expectations and associated controls. Note that asset specific needs and requirements may be identified.  These require  further consideration through asset-level programmes</a:t>
            </a:r>
            <a:r>
              <a:rPr lang="en-GB" sz="1400" dirty="0"/>
              <a:t>. </a:t>
            </a:r>
            <a:endParaRPr lang="en-US" sz="1400" dirty="0"/>
          </a:p>
        </p:txBody>
      </p:sp>
    </p:spTree>
    <p:extLst>
      <p:ext uri="{BB962C8B-B14F-4D97-AF65-F5344CB8AC3E}">
        <p14:creationId xmlns:p14="http://schemas.microsoft.com/office/powerpoint/2010/main" val="85102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860" y="-186199"/>
            <a:ext cx="7020820" cy="1056096"/>
          </a:xfrm>
        </p:spPr>
        <p:txBody>
          <a:bodyPr/>
          <a:lstStyle/>
          <a:p>
            <a:br>
              <a:rPr lang="en-GB" dirty="0">
                <a:latin typeface="+mn-lt"/>
              </a:rPr>
            </a:br>
            <a:r>
              <a:rPr lang="en-GB" sz="2600" dirty="0">
                <a:solidFill>
                  <a:schemeClr val="accent6"/>
                </a:solidFill>
                <a:latin typeface="Arno Pro Display" panose="02020502050506020403"/>
              </a:rPr>
              <a:t>Stakeholder Needs and Expectations (continued)</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53871741"/>
              </p:ext>
            </p:extLst>
          </p:nvPr>
        </p:nvGraphicFramePr>
        <p:xfrm>
          <a:off x="569771" y="947140"/>
          <a:ext cx="8294688" cy="5699964"/>
        </p:xfrm>
        <a:graphic>
          <a:graphicData uri="http://schemas.openxmlformats.org/drawingml/2006/table">
            <a:tbl>
              <a:tblPr firstRow="1" bandRow="1">
                <a:tableStyleId>{5C22544A-7EE6-4342-B048-85BDC9FD1C3A}</a:tableStyleId>
              </a:tblPr>
              <a:tblGrid>
                <a:gridCol w="1502310">
                  <a:extLst>
                    <a:ext uri="{9D8B030D-6E8A-4147-A177-3AD203B41FA5}">
                      <a16:colId xmlns:a16="http://schemas.microsoft.com/office/drawing/2014/main" val="4227359741"/>
                    </a:ext>
                  </a:extLst>
                </a:gridCol>
                <a:gridCol w="3120704">
                  <a:extLst>
                    <a:ext uri="{9D8B030D-6E8A-4147-A177-3AD203B41FA5}">
                      <a16:colId xmlns:a16="http://schemas.microsoft.com/office/drawing/2014/main" val="1988593317"/>
                    </a:ext>
                  </a:extLst>
                </a:gridCol>
                <a:gridCol w="3671674">
                  <a:extLst>
                    <a:ext uri="{9D8B030D-6E8A-4147-A177-3AD203B41FA5}">
                      <a16:colId xmlns:a16="http://schemas.microsoft.com/office/drawing/2014/main" val="928740995"/>
                    </a:ext>
                  </a:extLst>
                </a:gridCol>
              </a:tblGrid>
              <a:tr h="365964">
                <a:tc>
                  <a:txBody>
                    <a:bodyPr/>
                    <a:lstStyle/>
                    <a:p>
                      <a:pPr algn="ctr"/>
                      <a:r>
                        <a:rPr lang="en-GB" sz="1050" dirty="0"/>
                        <a:t>Stakeholders</a:t>
                      </a:r>
                    </a:p>
                  </a:txBody>
                  <a:tcPr/>
                </a:tc>
                <a:tc>
                  <a:txBody>
                    <a:bodyPr/>
                    <a:lstStyle/>
                    <a:p>
                      <a:pPr algn="ctr"/>
                      <a:r>
                        <a:rPr lang="en-GB" sz="1050" dirty="0"/>
                        <a:t>Expectations </a:t>
                      </a:r>
                    </a:p>
                  </a:txBody>
                  <a:tcPr/>
                </a:tc>
                <a:tc>
                  <a:txBody>
                    <a:bodyPr/>
                    <a:lstStyle/>
                    <a:p>
                      <a:pPr algn="ctr"/>
                      <a:r>
                        <a:rPr lang="en-GB" sz="1050" dirty="0"/>
                        <a:t>Approach</a:t>
                      </a:r>
                    </a:p>
                  </a:txBody>
                  <a:tcPr/>
                </a:tc>
                <a:extLst>
                  <a:ext uri="{0D108BD9-81ED-4DB2-BD59-A6C34878D82A}">
                    <a16:rowId xmlns:a16="http://schemas.microsoft.com/office/drawing/2014/main" val="3944400311"/>
                  </a:ext>
                </a:extLst>
              </a:tr>
              <a:tr h="1894991">
                <a:tc>
                  <a:txBody>
                    <a:bodyPr/>
                    <a:lstStyle/>
                    <a:p>
                      <a:r>
                        <a:rPr lang="en-GB" sz="1000" dirty="0">
                          <a:solidFill>
                            <a:schemeClr val="bg1">
                              <a:lumMod val="50000"/>
                            </a:schemeClr>
                          </a:solidFill>
                        </a:rPr>
                        <a:t>Building Communities </a:t>
                      </a:r>
                    </a:p>
                  </a:txBody>
                  <a:tcPr>
                    <a:solidFill>
                      <a:srgbClr val="EAE7E7"/>
                    </a:solidFill>
                  </a:tcPr>
                </a:tc>
                <a:tc>
                  <a:txBody>
                    <a:bodyPr/>
                    <a:lstStyle/>
                    <a:p>
                      <a:r>
                        <a:rPr lang="en-GB" sz="1000" dirty="0">
                          <a:solidFill>
                            <a:schemeClr val="bg1">
                              <a:lumMod val="50000"/>
                            </a:schemeClr>
                          </a:solidFill>
                        </a:rPr>
                        <a:t>Require safe, social environments to be created as a result of project developments through ESG consideration in construction projects and sufficient communication during design and planning phase. </a:t>
                      </a:r>
                    </a:p>
                    <a:p>
                      <a:endParaRPr lang="en-GB" sz="1000" dirty="0">
                        <a:solidFill>
                          <a:schemeClr val="bg1">
                            <a:lumMod val="50000"/>
                          </a:schemeClr>
                        </a:solidFill>
                      </a:endParaRPr>
                    </a:p>
                    <a:p>
                      <a:r>
                        <a:rPr lang="en-GB" sz="1000" dirty="0">
                          <a:solidFill>
                            <a:schemeClr val="bg1">
                              <a:lumMod val="50000"/>
                            </a:schemeClr>
                          </a:solidFill>
                        </a:rPr>
                        <a:t>Expect negative impacts of buildings on the local environment are managed and mitigated. </a:t>
                      </a:r>
                    </a:p>
                  </a:txBody>
                  <a:tcPr>
                    <a:solidFill>
                      <a:srgbClr val="EAE7E7"/>
                    </a:solidFill>
                  </a:tcPr>
                </a:tc>
                <a:tc>
                  <a:txBody>
                    <a:bodyPr/>
                    <a:lstStyle/>
                    <a:p>
                      <a:r>
                        <a:rPr lang="en-GB" sz="1000" dirty="0">
                          <a:solidFill>
                            <a:schemeClr val="bg1">
                              <a:lumMod val="50000"/>
                            </a:schemeClr>
                          </a:solidFill>
                          <a:effectLst/>
                          <a:latin typeface="Georgia" panose="02040502050405020303" pitchFamily="18" charset="0"/>
                          <a:ea typeface="Calibri" panose="020F0502020204030204" pitchFamily="34" charset="0"/>
                          <a:cs typeface="Times New Roman" panose="02020603050405020304" pitchFamily="18" charset="0"/>
                        </a:rPr>
                        <a:t>Develop plans and initiatives to maximise benefits for local communities. </a:t>
                      </a:r>
                    </a:p>
                    <a:p>
                      <a:endParaRPr lang="en-GB" sz="1000" dirty="0">
                        <a:solidFill>
                          <a:schemeClr val="bg1">
                            <a:lumMod val="50000"/>
                          </a:schemeClr>
                        </a:solidFill>
                        <a:effectLst/>
                        <a:latin typeface="Georgia" panose="02040502050405020303" pitchFamily="18" charset="0"/>
                        <a:cs typeface="Times New Roman" panose="02020603050405020304" pitchFamily="18" charset="0"/>
                      </a:endParaRPr>
                    </a:p>
                    <a:p>
                      <a:r>
                        <a:rPr lang="en-GB" sz="1000" dirty="0">
                          <a:solidFill>
                            <a:schemeClr val="bg1">
                              <a:lumMod val="50000"/>
                            </a:schemeClr>
                          </a:solidFill>
                        </a:rPr>
                        <a:t>Processes to establish minimum and additional ESG requirements during construction and refurbishments project. Engage with communities during this process. </a:t>
                      </a:r>
                    </a:p>
                    <a:p>
                      <a:endParaRPr lang="en-GB" sz="1000" dirty="0">
                        <a:solidFill>
                          <a:schemeClr val="bg1">
                            <a:lumMod val="50000"/>
                          </a:schemeClr>
                        </a:solidFill>
                      </a:endParaRPr>
                    </a:p>
                    <a:p>
                      <a:r>
                        <a:rPr lang="en-GB" sz="1000" dirty="0">
                          <a:solidFill>
                            <a:schemeClr val="bg1">
                              <a:lumMod val="50000"/>
                            </a:schemeClr>
                          </a:solidFill>
                        </a:rPr>
                        <a:t>Engaging with Local Partners/Property Managers to identify opportunities to contribute to local communicates, such as through hosting events or supporting local businesses/charities and enabling access to and improving public realm spaces.</a:t>
                      </a:r>
                    </a:p>
                  </a:txBody>
                  <a:tcPr>
                    <a:solidFill>
                      <a:srgbClr val="EAE7E7"/>
                    </a:solidFill>
                  </a:tcPr>
                </a:tc>
                <a:extLst>
                  <a:ext uri="{0D108BD9-81ED-4DB2-BD59-A6C34878D82A}">
                    <a16:rowId xmlns:a16="http://schemas.microsoft.com/office/drawing/2014/main" val="1027611899"/>
                  </a:ext>
                </a:extLst>
              </a:tr>
              <a:tr h="391030">
                <a:tc>
                  <a:txBody>
                    <a:bodyPr/>
                    <a:lstStyle/>
                    <a:p>
                      <a:r>
                        <a:rPr lang="en-GB" sz="1000" dirty="0">
                          <a:solidFill>
                            <a:schemeClr val="bg1">
                              <a:lumMod val="50000"/>
                            </a:schemeClr>
                          </a:solidFill>
                        </a:rPr>
                        <a:t>Regulators </a:t>
                      </a:r>
                    </a:p>
                  </a:txBody>
                  <a:tcPr>
                    <a:lnR w="12700" cap="flat" cmpd="sng" algn="ctr">
                      <a:solidFill>
                        <a:srgbClr val="D3CCCC"/>
                      </a:solidFill>
                      <a:prstDash val="solid"/>
                      <a:round/>
                      <a:headEnd type="none" w="med" len="med"/>
                      <a:tailEnd type="none" w="med" len="med"/>
                    </a:lnR>
                    <a:solidFill>
                      <a:schemeClr val="bg1"/>
                    </a:solidFill>
                  </a:tcPr>
                </a:tc>
                <a:tc>
                  <a:txBody>
                    <a:bodyPr/>
                    <a:lstStyle/>
                    <a:p>
                      <a:r>
                        <a:rPr lang="en-GB" sz="1000" dirty="0">
                          <a:solidFill>
                            <a:schemeClr val="bg1">
                              <a:lumMod val="50000"/>
                            </a:schemeClr>
                          </a:solidFill>
                        </a:rPr>
                        <a:t>Require the compliance of all relevant legal obligations and requirements.</a:t>
                      </a:r>
                    </a:p>
                  </a:txBody>
                  <a:tcPr>
                    <a:lnL w="12700" cap="flat" cmpd="sng" algn="ctr">
                      <a:solidFill>
                        <a:srgbClr val="D3CCCC"/>
                      </a:solidFill>
                      <a:prstDash val="solid"/>
                      <a:round/>
                      <a:headEnd type="none" w="med" len="med"/>
                      <a:tailEnd type="none" w="med" len="med"/>
                    </a:lnL>
                    <a:lnR w="12700" cap="flat" cmpd="sng" algn="ctr">
                      <a:solidFill>
                        <a:srgbClr val="D3CCCC"/>
                      </a:solidFill>
                      <a:prstDash val="solid"/>
                      <a:round/>
                      <a:headEnd type="none" w="med" len="med"/>
                      <a:tailEnd type="none" w="med" len="med"/>
                    </a:lnR>
                    <a:solidFill>
                      <a:schemeClr val="bg1"/>
                    </a:solidFill>
                  </a:tcPr>
                </a:tc>
                <a:tc>
                  <a:txBody>
                    <a:bodyPr/>
                    <a:lstStyle/>
                    <a:p>
                      <a:r>
                        <a:rPr lang="en-GB" sz="1000" dirty="0">
                          <a:solidFill>
                            <a:schemeClr val="bg1">
                              <a:lumMod val="50000"/>
                            </a:schemeClr>
                          </a:solidFill>
                        </a:rPr>
                        <a:t>Ensure compliance procedures are in place and</a:t>
                      </a:r>
                      <a:r>
                        <a:rPr lang="en-GB" sz="1000" baseline="0" dirty="0">
                          <a:solidFill>
                            <a:schemeClr val="bg1">
                              <a:lumMod val="50000"/>
                            </a:schemeClr>
                          </a:solidFill>
                        </a:rPr>
                        <a:t> understood</a:t>
                      </a:r>
                      <a:r>
                        <a:rPr lang="en-GB" sz="1000" dirty="0">
                          <a:solidFill>
                            <a:schemeClr val="bg1">
                              <a:lumMod val="50000"/>
                            </a:schemeClr>
                          </a:solidFill>
                        </a:rPr>
                        <a:t>. </a:t>
                      </a:r>
                    </a:p>
                  </a:txBody>
                  <a:tcPr>
                    <a:lnL w="12700" cap="flat" cmpd="sng" algn="ctr">
                      <a:solidFill>
                        <a:srgbClr val="D3CCCC"/>
                      </a:solidFill>
                      <a:prstDash val="solid"/>
                      <a:round/>
                      <a:headEnd type="none" w="med" len="med"/>
                      <a:tailEnd type="none" w="med" len="med"/>
                    </a:lnL>
                    <a:solidFill>
                      <a:schemeClr val="bg1"/>
                    </a:solidFill>
                  </a:tcPr>
                </a:tc>
                <a:extLst>
                  <a:ext uri="{0D108BD9-81ED-4DB2-BD59-A6C34878D82A}">
                    <a16:rowId xmlns:a16="http://schemas.microsoft.com/office/drawing/2014/main" val="950289864"/>
                  </a:ext>
                </a:extLst>
              </a:tr>
              <a:tr h="992615">
                <a:tc>
                  <a:txBody>
                    <a:bodyPr/>
                    <a:lstStyle/>
                    <a:p>
                      <a:r>
                        <a:rPr lang="en-GB" sz="1000" dirty="0">
                          <a:solidFill>
                            <a:schemeClr val="bg1">
                              <a:lumMod val="50000"/>
                            </a:schemeClr>
                          </a:solidFill>
                        </a:rPr>
                        <a:t>Suppliers/Contractors/ Partners</a:t>
                      </a:r>
                    </a:p>
                  </a:txBody>
                  <a:tcPr>
                    <a:solidFill>
                      <a:srgbClr val="EAE7E7"/>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rPr>
                        <a:t>Expect a high level of Environmental, Social and Governance conduct throughout all levels of the organisation.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rPr>
                        <a:t>Require clarity on Europa’s ESG policies, processes and targets.</a:t>
                      </a:r>
                    </a:p>
                  </a:txBody>
                  <a:tcPr>
                    <a:solidFill>
                      <a:srgbClr val="EAE7E7"/>
                    </a:solidFill>
                  </a:tcPr>
                </a:tc>
                <a:tc>
                  <a:txBody>
                    <a:bodyPr/>
                    <a:lstStyle/>
                    <a:p>
                      <a:r>
                        <a:rPr lang="en-GB" sz="1000" dirty="0">
                          <a:solidFill>
                            <a:schemeClr val="bg1">
                              <a:lumMod val="50000"/>
                            </a:schemeClr>
                          </a:solidFill>
                        </a:rPr>
                        <a:t>Uphold and encourage the highest level of ESG standards and professionalism throughout our supply chain. </a:t>
                      </a:r>
                    </a:p>
                    <a:p>
                      <a:endParaRPr lang="en-GB" sz="1000" dirty="0">
                        <a:solidFill>
                          <a:schemeClr val="bg1">
                            <a:lumMod val="50000"/>
                          </a:schemeClr>
                        </a:solidFill>
                      </a:endParaRPr>
                    </a:p>
                    <a:p>
                      <a:r>
                        <a:rPr lang="en-GB" sz="1000" dirty="0">
                          <a:solidFill>
                            <a:schemeClr val="bg1">
                              <a:lumMod val="50000"/>
                            </a:schemeClr>
                          </a:solidFill>
                        </a:rPr>
                        <a:t>Construction and major refurbishment guide to provide guidance on minimum standard requirements.</a:t>
                      </a:r>
                    </a:p>
                  </a:txBody>
                  <a:tcPr>
                    <a:solidFill>
                      <a:srgbClr val="EAE7E7"/>
                    </a:solidFill>
                  </a:tcPr>
                </a:tc>
                <a:extLst>
                  <a:ext uri="{0D108BD9-81ED-4DB2-BD59-A6C34878D82A}">
                    <a16:rowId xmlns:a16="http://schemas.microsoft.com/office/drawing/2014/main" val="1155189944"/>
                  </a:ext>
                </a:extLst>
              </a:tr>
              <a:tr h="1143011">
                <a:tc>
                  <a:txBody>
                    <a:bodyPr/>
                    <a:lstStyle/>
                    <a:p>
                      <a:r>
                        <a:rPr lang="en-GB" sz="1000" dirty="0">
                          <a:solidFill>
                            <a:schemeClr val="bg1">
                              <a:lumMod val="50000"/>
                            </a:schemeClr>
                          </a:solidFill>
                        </a:rPr>
                        <a:t>Prospective buyers</a:t>
                      </a:r>
                    </a:p>
                  </a:txBody>
                  <a:tcPr>
                    <a:lnR w="12700" cap="flat" cmpd="sng" algn="ctr">
                      <a:solidFill>
                        <a:srgbClr val="D3CCCC"/>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rPr>
                        <a:t>Expect assets to be compliant with ESG regulations and minimum standard requirements e.g. energy ratings.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rPr>
                        <a:t>Expect understanding of building ESG performance and information relating to ESG and improvement actions readily available. </a:t>
                      </a:r>
                    </a:p>
                  </a:txBody>
                  <a:tcPr>
                    <a:lnL w="12700" cap="flat" cmpd="sng" algn="ctr">
                      <a:solidFill>
                        <a:srgbClr val="D3CCCC"/>
                      </a:solidFill>
                      <a:prstDash val="solid"/>
                      <a:round/>
                      <a:headEnd type="none" w="med" len="med"/>
                      <a:tailEnd type="none" w="med" len="med"/>
                    </a:lnL>
                    <a:lnR w="12700" cap="flat" cmpd="sng" algn="ctr">
                      <a:solidFill>
                        <a:srgbClr val="D3CCCC"/>
                      </a:solidFill>
                      <a:prstDash val="solid"/>
                      <a:round/>
                      <a:headEnd type="none" w="med" len="med"/>
                      <a:tailEnd type="none" w="med" len="med"/>
                    </a:lnR>
                    <a:solidFill>
                      <a:schemeClr val="bg1"/>
                    </a:solidFill>
                  </a:tcPr>
                </a:tc>
                <a:tc>
                  <a:txBody>
                    <a:bodyPr/>
                    <a:lstStyle/>
                    <a:p>
                      <a:r>
                        <a:rPr lang="en-GB" sz="1000" dirty="0">
                          <a:solidFill>
                            <a:schemeClr val="bg1">
                              <a:lumMod val="50000"/>
                            </a:schemeClr>
                          </a:solidFill>
                        </a:rPr>
                        <a:t>Process to collect, collate and analyse asset performance data. </a:t>
                      </a:r>
                    </a:p>
                    <a:p>
                      <a:endParaRPr lang="en-GB" sz="1000" dirty="0">
                        <a:solidFill>
                          <a:schemeClr val="bg1">
                            <a:lumMod val="50000"/>
                          </a:schemeClr>
                        </a:solidFill>
                      </a:endParaRPr>
                    </a:p>
                    <a:p>
                      <a:r>
                        <a:rPr lang="en-GB" sz="1000" dirty="0">
                          <a:solidFill>
                            <a:schemeClr val="bg1">
                              <a:lumMod val="50000"/>
                            </a:schemeClr>
                          </a:solidFill>
                        </a:rPr>
                        <a:t>Planning for current and future legislative compliance during acquisition and development / refurbishments. </a:t>
                      </a:r>
                    </a:p>
                    <a:p>
                      <a:endParaRPr lang="en-GB" sz="1000" dirty="0">
                        <a:solidFill>
                          <a:schemeClr val="bg1">
                            <a:lumMod val="50000"/>
                          </a:schemeClr>
                        </a:solidFill>
                      </a:endParaRPr>
                    </a:p>
                    <a:p>
                      <a:r>
                        <a:rPr lang="en-GB" sz="1000" dirty="0">
                          <a:solidFill>
                            <a:schemeClr val="bg1">
                              <a:lumMod val="50000"/>
                            </a:schemeClr>
                          </a:solidFill>
                        </a:rPr>
                        <a:t>Consideration of physical and transition risks for all acquisitions and  standing assets. </a:t>
                      </a:r>
                    </a:p>
                  </a:txBody>
                  <a:tcPr>
                    <a:lnL w="12700" cap="flat" cmpd="sng" algn="ctr">
                      <a:solidFill>
                        <a:srgbClr val="D3CCCC"/>
                      </a:solidFill>
                      <a:prstDash val="solid"/>
                      <a:round/>
                      <a:headEnd type="none" w="med" len="med"/>
                      <a:tailEnd type="none" w="med" len="med"/>
                    </a:lnL>
                    <a:solidFill>
                      <a:schemeClr val="bg1"/>
                    </a:solidFill>
                  </a:tcPr>
                </a:tc>
                <a:extLst>
                  <a:ext uri="{0D108BD9-81ED-4DB2-BD59-A6C34878D82A}">
                    <a16:rowId xmlns:a16="http://schemas.microsoft.com/office/drawing/2014/main" val="1825955442"/>
                  </a:ext>
                </a:extLst>
              </a:tr>
              <a:tr h="842218">
                <a:tc>
                  <a:txBody>
                    <a:bodyPr/>
                    <a:lstStyle/>
                    <a:p>
                      <a:r>
                        <a:rPr lang="en-GB" sz="1000" dirty="0">
                          <a:solidFill>
                            <a:schemeClr val="bg1">
                              <a:lumMod val="50000"/>
                            </a:schemeClr>
                          </a:solidFill>
                        </a:rPr>
                        <a:t>Construction Project Teams</a:t>
                      </a:r>
                    </a:p>
                  </a:txBody>
                  <a:tcPr>
                    <a:lnR w="12700" cap="flat" cmpd="sng" algn="ctr">
                      <a:solidFill>
                        <a:srgbClr val="D3CCCC"/>
                      </a:solidFill>
                      <a:prstDash val="solid"/>
                      <a:round/>
                      <a:headEnd type="none" w="med" len="med"/>
                      <a:tailEnd type="none" w="med" len="med"/>
                    </a:lnR>
                    <a:solidFill>
                      <a:srgbClr val="EAE7E7"/>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rPr>
                        <a:t>Require clear communication and guidance on ESG targets and requirements, including timescales and responsibilities. </a:t>
                      </a:r>
                    </a:p>
                  </a:txBody>
                  <a:tcPr>
                    <a:lnL w="12700" cap="flat" cmpd="sng" algn="ctr">
                      <a:solidFill>
                        <a:srgbClr val="D3CCCC"/>
                      </a:solidFill>
                      <a:prstDash val="solid"/>
                      <a:round/>
                      <a:headEnd type="none" w="med" len="med"/>
                      <a:tailEnd type="none" w="med" len="med"/>
                    </a:lnL>
                    <a:lnR w="12700" cap="flat" cmpd="sng" algn="ctr">
                      <a:solidFill>
                        <a:srgbClr val="D3CCCC"/>
                      </a:solidFill>
                      <a:prstDash val="solid"/>
                      <a:round/>
                      <a:headEnd type="none" w="med" len="med"/>
                      <a:tailEnd type="none" w="med" len="med"/>
                    </a:lnR>
                    <a:solidFill>
                      <a:srgbClr val="EAE7E7"/>
                    </a:solidFill>
                  </a:tcPr>
                </a:tc>
                <a:tc>
                  <a:txBody>
                    <a:bodyPr/>
                    <a:lstStyle/>
                    <a:p>
                      <a:r>
                        <a:rPr lang="en-GB" sz="1000" dirty="0">
                          <a:solidFill>
                            <a:schemeClr val="bg1">
                              <a:lumMod val="50000"/>
                            </a:schemeClr>
                          </a:solidFill>
                        </a:rPr>
                        <a:t>Develop and share specific guidance for construction and major refurbishment projects. </a:t>
                      </a:r>
                    </a:p>
                    <a:p>
                      <a:endParaRPr lang="en-GB" sz="1000" dirty="0">
                        <a:solidFill>
                          <a:schemeClr val="bg1">
                            <a:lumMod val="50000"/>
                          </a:schemeClr>
                        </a:solidFill>
                      </a:endParaRPr>
                    </a:p>
                    <a:p>
                      <a:r>
                        <a:rPr lang="en-GB" sz="1000" dirty="0">
                          <a:solidFill>
                            <a:schemeClr val="bg1">
                              <a:lumMod val="50000"/>
                            </a:schemeClr>
                          </a:solidFill>
                        </a:rPr>
                        <a:t>Share ESG objectives and project specific commitments to manager and monitor ESG performance. </a:t>
                      </a:r>
                    </a:p>
                  </a:txBody>
                  <a:tcPr>
                    <a:lnL w="12700" cap="flat" cmpd="sng" algn="ctr">
                      <a:solidFill>
                        <a:srgbClr val="D3CCCC"/>
                      </a:solidFill>
                      <a:prstDash val="solid"/>
                      <a:round/>
                      <a:headEnd type="none" w="med" len="med"/>
                      <a:tailEnd type="none" w="med" len="med"/>
                    </a:lnL>
                    <a:solidFill>
                      <a:srgbClr val="EAE7E7"/>
                    </a:solidFill>
                  </a:tcPr>
                </a:tc>
                <a:extLst>
                  <a:ext uri="{0D108BD9-81ED-4DB2-BD59-A6C34878D82A}">
                    <a16:rowId xmlns:a16="http://schemas.microsoft.com/office/drawing/2014/main" val="3691763370"/>
                  </a:ext>
                </a:extLst>
              </a:tr>
            </a:tbl>
          </a:graphicData>
        </a:graphic>
      </p:graphicFrame>
      <p:sp>
        <p:nvSpPr>
          <p:cNvPr id="5" name="Slide Number Placeholder 4"/>
          <p:cNvSpPr>
            <a:spLocks noGrp="1"/>
          </p:cNvSpPr>
          <p:nvPr>
            <p:ph type="sldNum" sz="quarter" idx="12"/>
          </p:nvPr>
        </p:nvSpPr>
        <p:spPr/>
        <p:txBody>
          <a:bodyPr/>
          <a:lstStyle/>
          <a:p>
            <a:fld id="{8FBF9E81-EB8F-0544-B4FB-9AFFA33323F3}" type="slidenum">
              <a:rPr lang="en-US" smtClean="0"/>
              <a:t>12</a:t>
            </a:fld>
            <a:endParaRPr lang="en-US" dirty="0"/>
          </a:p>
        </p:txBody>
      </p:sp>
    </p:spTree>
    <p:extLst>
      <p:ext uri="{BB962C8B-B14F-4D97-AF65-F5344CB8AC3E}">
        <p14:creationId xmlns:p14="http://schemas.microsoft.com/office/powerpoint/2010/main" val="282970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14" y="-89541"/>
            <a:ext cx="7812677" cy="931862"/>
          </a:xfrm>
        </p:spPr>
        <p:txBody>
          <a:bodyPr/>
          <a:lstStyle/>
          <a:p>
            <a:r>
              <a:rPr lang="en-GB" sz="2600" dirty="0">
                <a:solidFill>
                  <a:schemeClr val="accent6"/>
                </a:solidFill>
                <a:latin typeface="Arno Pro Display" panose="02020502050506020403"/>
              </a:rPr>
              <a:t>Roles &amp; Responsibilities</a:t>
            </a:r>
          </a:p>
        </p:txBody>
      </p:sp>
      <p:sp>
        <p:nvSpPr>
          <p:cNvPr id="6" name="Content Placeholder 9"/>
          <p:cNvSpPr>
            <a:spLocks noGrp="1"/>
          </p:cNvSpPr>
          <p:nvPr>
            <p:ph idx="1"/>
          </p:nvPr>
        </p:nvSpPr>
        <p:spPr>
          <a:xfrm>
            <a:off x="720436" y="1327313"/>
            <a:ext cx="8226341" cy="4950777"/>
          </a:xfrm>
        </p:spPr>
        <p:txBody>
          <a:bodyPr/>
          <a:lstStyle/>
          <a:p>
            <a:pPr marL="0" indent="0" algn="just">
              <a:buNone/>
            </a:pPr>
            <a:r>
              <a:rPr lang="en-GB" sz="1000" dirty="0">
                <a:solidFill>
                  <a:schemeClr val="bg1">
                    <a:lumMod val="50000"/>
                  </a:schemeClr>
                </a:solidFill>
              </a:rPr>
              <a:t>Europa Capital has defined roles and responsibilities to ensure effective integration and operation of the EMS. Core EMS responsibilities are summarised and set out below. </a:t>
            </a:r>
          </a:p>
          <a:p>
            <a:pPr marL="0" indent="0" algn="just">
              <a:buNone/>
            </a:pPr>
            <a:endParaRPr lang="en-GB" sz="1000" b="1" dirty="0">
              <a:solidFill>
                <a:schemeClr val="bg1">
                  <a:lumMod val="50000"/>
                </a:schemeClr>
              </a:solidFill>
            </a:endParaRPr>
          </a:p>
          <a:p>
            <a:pPr marL="0" indent="0" algn="just">
              <a:buNone/>
            </a:pPr>
            <a:r>
              <a:rPr lang="en-GB" sz="1000" b="1" dirty="0">
                <a:solidFill>
                  <a:schemeClr val="bg1">
                    <a:lumMod val="50000"/>
                  </a:schemeClr>
                </a:solidFill>
              </a:rPr>
              <a:t>Investment Committee, Fund Manager or equivalent </a:t>
            </a:r>
          </a:p>
          <a:p>
            <a:pPr marL="0" indent="0" algn="just">
              <a:buNone/>
            </a:pPr>
            <a:r>
              <a:rPr lang="en-GB" sz="1000" dirty="0">
                <a:solidFill>
                  <a:schemeClr val="bg1">
                    <a:lumMod val="50000"/>
                  </a:schemeClr>
                </a:solidFill>
              </a:rPr>
              <a:t>The Investment Committee, Fund Manager or equivalent, take responsibility for oversight of the EMS. Key responsibilities include:</a:t>
            </a:r>
          </a:p>
          <a:p>
            <a:r>
              <a:rPr lang="en-GB" sz="1000" dirty="0">
                <a:solidFill>
                  <a:schemeClr val="bg1">
                    <a:lumMod val="50000"/>
                  </a:schemeClr>
                </a:solidFill>
              </a:rPr>
              <a:t>Identifying groups and individuals (in partnership and agreement with senior management) responsible for supporting various elements of the EMS.</a:t>
            </a:r>
          </a:p>
          <a:p>
            <a:r>
              <a:rPr lang="en-GB" sz="1000" dirty="0">
                <a:solidFill>
                  <a:schemeClr val="bg1">
                    <a:lumMod val="50000"/>
                  </a:schemeClr>
                </a:solidFill>
              </a:rPr>
              <a:t>Communication of broad EMS goals and promotion of energy and environmental policy commitments.</a:t>
            </a:r>
          </a:p>
          <a:p>
            <a:pPr marL="0" indent="0" algn="just">
              <a:buNone/>
            </a:pPr>
            <a:endParaRPr lang="en-GB" sz="1000" dirty="0">
              <a:solidFill>
                <a:schemeClr val="bg1">
                  <a:lumMod val="50000"/>
                </a:schemeClr>
              </a:solidFill>
            </a:endParaRPr>
          </a:p>
          <a:p>
            <a:pPr marL="0" indent="0" algn="just">
              <a:buNone/>
            </a:pPr>
            <a:r>
              <a:rPr lang="en-GB" sz="1000" b="1" dirty="0">
                <a:solidFill>
                  <a:schemeClr val="bg1">
                    <a:lumMod val="50000"/>
                  </a:schemeClr>
                </a:solidFill>
              </a:rPr>
              <a:t>ESG Committee</a:t>
            </a:r>
          </a:p>
          <a:p>
            <a:pPr marL="0" indent="0" algn="just">
              <a:buNone/>
            </a:pPr>
            <a:r>
              <a:rPr lang="en-GB" sz="1000" dirty="0">
                <a:solidFill>
                  <a:schemeClr val="bg1">
                    <a:lumMod val="50000"/>
                  </a:schemeClr>
                </a:solidFill>
              </a:rPr>
              <a:t>The ESG Committee will meet periodically to review system progress. Agendas will remain flexible, however, funds will be required to report on progress against EMS core commitments and further additional agreed initiatives at Quarterly Asset Management Meetings (QAMM). ESG Committee members are:</a:t>
            </a:r>
          </a:p>
          <a:p>
            <a:pPr marL="0" indent="0" algn="just">
              <a:buNone/>
            </a:pPr>
            <a:endParaRPr lang="en-GB" sz="1000" dirty="0">
              <a:solidFill>
                <a:schemeClr val="bg1">
                  <a:lumMod val="50000"/>
                </a:schemeClr>
              </a:solidFill>
            </a:endParaRPr>
          </a:p>
          <a:p>
            <a:pPr algn="just"/>
            <a:r>
              <a:rPr lang="en-GB" sz="1000" dirty="0">
                <a:solidFill>
                  <a:schemeClr val="bg1">
                    <a:lumMod val="50000"/>
                  </a:schemeClr>
                </a:solidFill>
              </a:rPr>
              <a:t>Simon Hooper – Partner, Head of Asset Management</a:t>
            </a:r>
          </a:p>
          <a:p>
            <a:pPr algn="just"/>
            <a:r>
              <a:rPr lang="en-GB" sz="1000" dirty="0">
                <a:solidFill>
                  <a:schemeClr val="bg1">
                    <a:lumMod val="50000"/>
                  </a:schemeClr>
                </a:solidFill>
              </a:rPr>
              <a:t>James Pennington – Managing Director</a:t>
            </a:r>
          </a:p>
          <a:p>
            <a:pPr algn="just"/>
            <a:r>
              <a:rPr lang="en-GB" sz="1000" dirty="0">
                <a:solidFill>
                  <a:schemeClr val="bg1">
                    <a:lumMod val="50000"/>
                  </a:schemeClr>
                </a:solidFill>
              </a:rPr>
              <a:t>Lynn Smith – Development Director</a:t>
            </a:r>
          </a:p>
          <a:p>
            <a:pPr algn="just"/>
            <a:r>
              <a:rPr lang="en-GB" sz="1000" dirty="0">
                <a:solidFill>
                  <a:schemeClr val="bg1">
                    <a:lumMod val="50000"/>
                  </a:schemeClr>
                </a:solidFill>
              </a:rPr>
              <a:t>Helen Muir – Partner, Legal and Compliance</a:t>
            </a:r>
          </a:p>
          <a:p>
            <a:pPr algn="just"/>
            <a:r>
              <a:rPr lang="en-GB" sz="1000" dirty="0">
                <a:solidFill>
                  <a:schemeClr val="bg1">
                    <a:lumMod val="50000"/>
                  </a:schemeClr>
                </a:solidFill>
              </a:rPr>
              <a:t>Alexia Beattie - Managing Director, Head of People and Culture</a:t>
            </a:r>
          </a:p>
          <a:p>
            <a:pPr marL="0" indent="0" algn="just">
              <a:buNone/>
            </a:pPr>
            <a:endParaRPr lang="en-GB" sz="1000" dirty="0">
              <a:solidFill>
                <a:schemeClr val="bg1">
                  <a:lumMod val="50000"/>
                </a:schemeClr>
              </a:solidFill>
            </a:endParaRPr>
          </a:p>
          <a:p>
            <a:pPr marL="0" indent="0" algn="just">
              <a:buNone/>
            </a:pPr>
            <a:r>
              <a:rPr lang="en-GB" sz="1000" dirty="0">
                <a:solidFill>
                  <a:schemeClr val="bg1">
                    <a:lumMod val="50000"/>
                  </a:schemeClr>
                </a:solidFill>
              </a:rPr>
              <a:t>The Environmental Committee will help ensure the EMS is established, implemented, maintained and continually improved.</a:t>
            </a:r>
          </a:p>
          <a:p>
            <a:pPr marL="0" indent="0" algn="just">
              <a:buNone/>
            </a:pPr>
            <a:endParaRPr lang="en-GB" sz="1000" dirty="0">
              <a:solidFill>
                <a:schemeClr val="bg1">
                  <a:lumMod val="50000"/>
                </a:schemeClr>
              </a:solidFill>
            </a:endParaRPr>
          </a:p>
          <a:p>
            <a:pPr marL="0" indent="0">
              <a:buNone/>
            </a:pPr>
            <a:r>
              <a:rPr lang="en-GB" sz="1000" b="1" dirty="0">
                <a:solidFill>
                  <a:schemeClr val="bg1">
                    <a:lumMod val="50000"/>
                  </a:schemeClr>
                </a:solidFill>
              </a:rPr>
              <a:t>Fund, Asset and Portfolio Managers</a:t>
            </a:r>
            <a:endParaRPr lang="en-GB" sz="1000" dirty="0">
              <a:solidFill>
                <a:schemeClr val="bg1">
                  <a:lumMod val="50000"/>
                </a:schemeClr>
              </a:solidFill>
            </a:endParaRPr>
          </a:p>
          <a:p>
            <a:pPr marL="0" indent="0">
              <a:buNone/>
            </a:pPr>
            <a:r>
              <a:rPr lang="en-GB" sz="1000" dirty="0">
                <a:solidFill>
                  <a:schemeClr val="bg1">
                    <a:lumMod val="50000"/>
                  </a:schemeClr>
                </a:solidFill>
              </a:rPr>
              <a:t>All fund, asset and portfolio managers will be responsible for ensuring minimum requirements (defined by the ESG Committee) are met by funds they are responsible for and for developing and overseeing asset level initiatives. Teams can consider implementation of additional improvement programmes, if this fits within fund requirements and plans, although this is not essential. To ensure that the EMS is achieving its intended outcomes, fund, asset and portfolio managers are responsible for ensuring Sustainability Asset Management Plans (SAMs) with defined ESG objectives and actions are developed and maintained for all assets. </a:t>
            </a:r>
          </a:p>
          <a:p>
            <a:pPr marL="0" indent="0" algn="just">
              <a:buNone/>
            </a:pPr>
            <a:endParaRPr lang="en-GB" sz="1000" dirty="0"/>
          </a:p>
          <a:p>
            <a:pPr marL="0" indent="0" algn="just">
              <a:buNone/>
            </a:pPr>
            <a:endParaRPr lang="en-GB" sz="1000" dirty="0"/>
          </a:p>
        </p:txBody>
      </p:sp>
      <p:sp>
        <p:nvSpPr>
          <p:cNvPr id="5" name="Slide Number Placeholder 4"/>
          <p:cNvSpPr>
            <a:spLocks noGrp="1"/>
          </p:cNvSpPr>
          <p:nvPr>
            <p:ph type="sldNum" sz="quarter" idx="12"/>
          </p:nvPr>
        </p:nvSpPr>
        <p:spPr/>
        <p:txBody>
          <a:bodyPr/>
          <a:lstStyle/>
          <a:p>
            <a:fld id="{8FBF9E81-EB8F-0544-B4FB-9AFFA33323F3}" type="slidenum">
              <a:rPr lang="en-US" smtClean="0"/>
              <a:t>13</a:t>
            </a:fld>
            <a:endParaRPr lang="en-US" dirty="0"/>
          </a:p>
        </p:txBody>
      </p:sp>
    </p:spTree>
    <p:extLst>
      <p:ext uri="{BB962C8B-B14F-4D97-AF65-F5344CB8AC3E}">
        <p14:creationId xmlns:p14="http://schemas.microsoft.com/office/powerpoint/2010/main" val="374345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132" y="-87066"/>
            <a:ext cx="7812677" cy="931862"/>
          </a:xfrm>
        </p:spPr>
        <p:txBody>
          <a:bodyPr/>
          <a:lstStyle/>
          <a:p>
            <a:r>
              <a:rPr lang="en-GB" sz="2600" dirty="0">
                <a:solidFill>
                  <a:schemeClr val="accent6"/>
                </a:solidFill>
                <a:latin typeface="Arno Pro Display" panose="02020502050506020403"/>
              </a:rPr>
              <a:t>Responsibilities (Continued)</a:t>
            </a:r>
          </a:p>
        </p:txBody>
      </p:sp>
      <p:sp>
        <p:nvSpPr>
          <p:cNvPr id="6" name="Content Placeholder 9"/>
          <p:cNvSpPr>
            <a:spLocks noGrp="1"/>
          </p:cNvSpPr>
          <p:nvPr>
            <p:ph idx="1"/>
          </p:nvPr>
        </p:nvSpPr>
        <p:spPr>
          <a:xfrm>
            <a:off x="678873" y="1144312"/>
            <a:ext cx="8210150" cy="5427938"/>
          </a:xfrm>
        </p:spPr>
        <p:txBody>
          <a:bodyPr/>
          <a:lstStyle/>
          <a:p>
            <a:pPr marL="0" indent="0">
              <a:buNone/>
            </a:pPr>
            <a:r>
              <a:rPr lang="en-GB" b="1" dirty="0">
                <a:solidFill>
                  <a:schemeClr val="bg1">
                    <a:lumMod val="50000"/>
                  </a:schemeClr>
                </a:solidFill>
              </a:rPr>
              <a:t>Local Partners, JV Partners and Property Managers</a:t>
            </a:r>
          </a:p>
          <a:p>
            <a:pPr marL="0" indent="0">
              <a:buNone/>
            </a:pPr>
            <a:r>
              <a:rPr lang="en-GB" dirty="0">
                <a:solidFill>
                  <a:schemeClr val="bg1">
                    <a:lumMod val="50000"/>
                  </a:schemeClr>
                </a:solidFill>
              </a:rPr>
              <a:t>Europa appoints third party property managers to manage operational assets on their behalf. Property managers are responsible for ensuring compliance is met at managed assets and that landlord controlled environmental performance data is reported. Compliance status will be reviewed through regular Monthly Asset Management Meetings (MAMMs) with more detailed reviews taking place during Quarterly Asset Management Meetings.  Where necessary, actions will be minuted. Local Partners, JV Partners and Property Managers are expected to understand Europa ESG objectives and the commitments set out within the ESG mission statement and can also be engaged in performance improvement programmes as and when required, taking a proactive stance to identify ESG improvement opportunities. </a:t>
            </a:r>
          </a:p>
          <a:p>
            <a:pPr marL="0" indent="0">
              <a:buNone/>
            </a:pPr>
            <a:endParaRPr lang="en-GB" dirty="0">
              <a:solidFill>
                <a:schemeClr val="bg1">
                  <a:lumMod val="50000"/>
                </a:schemeClr>
              </a:solidFill>
            </a:endParaRPr>
          </a:p>
          <a:p>
            <a:pPr marL="0" indent="0">
              <a:buNone/>
            </a:pPr>
            <a:r>
              <a:rPr lang="en-GB" b="1" dirty="0">
                <a:solidFill>
                  <a:schemeClr val="bg1">
                    <a:lumMod val="50000"/>
                  </a:schemeClr>
                </a:solidFill>
              </a:rPr>
              <a:t>ESG Advisors</a:t>
            </a:r>
          </a:p>
          <a:p>
            <a:pPr marL="0" indent="0">
              <a:buNone/>
            </a:pPr>
            <a:r>
              <a:rPr lang="en-GB" dirty="0">
                <a:solidFill>
                  <a:schemeClr val="bg1">
                    <a:lumMod val="50000"/>
                  </a:schemeClr>
                </a:solidFill>
              </a:rPr>
              <a:t>Specialist advisors support Europa to develop and implement frameworks designed to monitor, measure and improve performance. Europa may choose to appoint ESG advisors for a range of reasons which can include, but are not limited to:</a:t>
            </a:r>
          </a:p>
          <a:p>
            <a:r>
              <a:rPr lang="en-GB" dirty="0">
                <a:solidFill>
                  <a:schemeClr val="bg1">
                    <a:lumMod val="50000"/>
                  </a:schemeClr>
                </a:solidFill>
              </a:rPr>
              <a:t>Completion of Building Sustainability Assessments</a:t>
            </a:r>
          </a:p>
          <a:p>
            <a:r>
              <a:rPr lang="en-GB" dirty="0">
                <a:solidFill>
                  <a:schemeClr val="bg1">
                    <a:lumMod val="50000"/>
                  </a:schemeClr>
                </a:solidFill>
              </a:rPr>
              <a:t>Compliance</a:t>
            </a:r>
          </a:p>
          <a:p>
            <a:r>
              <a:rPr lang="en-GB" dirty="0">
                <a:solidFill>
                  <a:schemeClr val="bg1">
                    <a:lumMod val="50000"/>
                  </a:schemeClr>
                </a:solidFill>
              </a:rPr>
              <a:t>Risk Evaluation</a:t>
            </a:r>
          </a:p>
          <a:p>
            <a:r>
              <a:rPr lang="en-GB" dirty="0">
                <a:solidFill>
                  <a:schemeClr val="bg1">
                    <a:lumMod val="50000"/>
                  </a:schemeClr>
                </a:solidFill>
              </a:rPr>
              <a:t>Improvement Planning</a:t>
            </a:r>
          </a:p>
          <a:p>
            <a:r>
              <a:rPr lang="en-GB" dirty="0">
                <a:solidFill>
                  <a:schemeClr val="bg1">
                    <a:lumMod val="50000"/>
                  </a:schemeClr>
                </a:solidFill>
              </a:rPr>
              <a:t>External Reporting</a:t>
            </a:r>
          </a:p>
          <a:p>
            <a:endParaRPr lang="en-GB" dirty="0">
              <a:solidFill>
                <a:schemeClr val="bg1">
                  <a:lumMod val="50000"/>
                </a:schemeClr>
              </a:solidFill>
            </a:endParaRPr>
          </a:p>
          <a:p>
            <a:pPr marL="0" indent="0">
              <a:buNone/>
            </a:pPr>
            <a:r>
              <a:rPr lang="en-GB" b="1" dirty="0">
                <a:solidFill>
                  <a:schemeClr val="bg1">
                    <a:lumMod val="50000"/>
                  </a:schemeClr>
                </a:solidFill>
              </a:rPr>
              <a:t>Development Consultants and Contractors</a:t>
            </a:r>
            <a:endParaRPr lang="en-GB" dirty="0">
              <a:solidFill>
                <a:schemeClr val="bg1">
                  <a:lumMod val="50000"/>
                </a:schemeClr>
              </a:solidFill>
            </a:endParaRPr>
          </a:p>
          <a:p>
            <a:pPr marL="0" indent="0">
              <a:buNone/>
            </a:pPr>
            <a:r>
              <a:rPr lang="en-GB" dirty="0">
                <a:solidFill>
                  <a:schemeClr val="bg1">
                    <a:lumMod val="50000"/>
                  </a:schemeClr>
                </a:solidFill>
              </a:rPr>
              <a:t>Contractors and consultants working for and on behalf of Europa will be made aware of their obligations under the Europa EMS on appointment. As a minimum, they must be aware of the environmental and energy impacts that relate to their respective roles as well as the consequences of deviation from defined procedures and requirements. </a:t>
            </a:r>
          </a:p>
          <a:p>
            <a:pPr marL="0" indent="0">
              <a:buNone/>
            </a:pPr>
            <a:r>
              <a:rPr lang="en-GB" dirty="0">
                <a:solidFill>
                  <a:schemeClr val="bg1">
                    <a:lumMod val="50000"/>
                  </a:schemeClr>
                </a:solidFill>
              </a:rPr>
              <a:t>Contractors and consultants must take a pro-active stance on new ESG advancements in design and technical solutions to identify ESG improvements. Consideration should be given to the legislative requirements which will be in place at the practical completion of the building so the design is future proofed.</a:t>
            </a:r>
          </a:p>
          <a:p>
            <a:endParaRPr lang="en-GB" dirty="0"/>
          </a:p>
          <a:p>
            <a:pPr marL="0" indent="0">
              <a:buNone/>
            </a:pPr>
            <a:endParaRPr lang="en-GB" dirty="0"/>
          </a:p>
          <a:p>
            <a:pPr marL="0" indent="0" algn="just">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14</a:t>
            </a:fld>
            <a:endParaRPr lang="en-US" dirty="0"/>
          </a:p>
        </p:txBody>
      </p:sp>
    </p:spTree>
    <p:extLst>
      <p:ext uri="{BB962C8B-B14F-4D97-AF65-F5344CB8AC3E}">
        <p14:creationId xmlns:p14="http://schemas.microsoft.com/office/powerpoint/2010/main" val="43388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sz="3600" dirty="0">
                <a:latin typeface="Arno Pro Display"/>
              </a:rPr>
              <a:t>Planning</a:t>
            </a:r>
          </a:p>
        </p:txBody>
      </p:sp>
      <p:pic>
        <p:nvPicPr>
          <p:cNvPr id="7" name="Picture Placeholder 6" descr="494978507_PP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 r="64"/>
          <a:stretch>
            <a:fillRect/>
          </a:stretch>
        </p:blipFill>
        <p:spPr/>
      </p:pic>
      <p:sp>
        <p:nvSpPr>
          <p:cNvPr id="6" name="Slide Number Placeholder 5"/>
          <p:cNvSpPr>
            <a:spLocks noGrp="1"/>
          </p:cNvSpPr>
          <p:nvPr>
            <p:ph type="sldNum" sz="quarter" idx="4"/>
          </p:nvPr>
        </p:nvSpPr>
        <p:spPr/>
        <p:txBody>
          <a:bodyPr/>
          <a:lstStyle/>
          <a:p>
            <a:fld id="{8FBF9E81-EB8F-0544-B4FB-9AFFA33323F3}" type="slidenum">
              <a:rPr lang="en-US" smtClean="0"/>
              <a:pPr/>
              <a:t>15</a:t>
            </a:fld>
            <a:endParaRPr lang="en-US" dirty="0"/>
          </a:p>
        </p:txBody>
      </p:sp>
    </p:spTree>
    <p:extLst>
      <p:ext uri="{BB962C8B-B14F-4D97-AF65-F5344CB8AC3E}">
        <p14:creationId xmlns:p14="http://schemas.microsoft.com/office/powerpoint/2010/main" val="183717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96" y="-77340"/>
            <a:ext cx="7812677" cy="931862"/>
          </a:xfrm>
        </p:spPr>
        <p:txBody>
          <a:bodyPr/>
          <a:lstStyle/>
          <a:p>
            <a:r>
              <a:rPr lang="en-GB" sz="2600" dirty="0">
                <a:solidFill>
                  <a:schemeClr val="accent6"/>
                </a:solidFill>
                <a:latin typeface="Arno Pro Display" panose="02020502050506020403"/>
              </a:rPr>
              <a:t>Compliance Obligations</a:t>
            </a:r>
          </a:p>
        </p:txBody>
      </p:sp>
      <p:sp>
        <p:nvSpPr>
          <p:cNvPr id="6" name="Content Placeholder 9"/>
          <p:cNvSpPr>
            <a:spLocks noGrp="1"/>
          </p:cNvSpPr>
          <p:nvPr>
            <p:ph idx="1"/>
          </p:nvPr>
        </p:nvSpPr>
        <p:spPr>
          <a:xfrm>
            <a:off x="637309" y="1327313"/>
            <a:ext cx="8309467" cy="4950777"/>
          </a:xfrm>
        </p:spPr>
        <p:txBody>
          <a:bodyPr/>
          <a:lstStyle/>
          <a:p>
            <a:pPr marL="0" indent="0">
              <a:buNone/>
            </a:pPr>
            <a:r>
              <a:rPr lang="en-GB" dirty="0">
                <a:solidFill>
                  <a:schemeClr val="bg1">
                    <a:lumMod val="50000"/>
                  </a:schemeClr>
                </a:solidFill>
              </a:rPr>
              <a:t>All funds are responsible for ensuring they have access to legal compliance information in the jurisdictions in which assets are held. This may be through:</a:t>
            </a:r>
          </a:p>
          <a:p>
            <a:r>
              <a:rPr lang="en-GB" dirty="0">
                <a:solidFill>
                  <a:schemeClr val="bg1">
                    <a:lumMod val="50000"/>
                  </a:schemeClr>
                </a:solidFill>
              </a:rPr>
              <a:t>Membership of professional bodies</a:t>
            </a:r>
          </a:p>
          <a:p>
            <a:r>
              <a:rPr lang="en-GB" dirty="0">
                <a:solidFill>
                  <a:schemeClr val="bg1">
                    <a:lumMod val="50000"/>
                  </a:schemeClr>
                </a:solidFill>
              </a:rPr>
              <a:t>Subscription to legal update services</a:t>
            </a:r>
          </a:p>
          <a:p>
            <a:r>
              <a:rPr lang="en-GB" dirty="0">
                <a:solidFill>
                  <a:schemeClr val="bg1">
                    <a:lumMod val="50000"/>
                  </a:schemeClr>
                </a:solidFill>
              </a:rPr>
              <a:t>Appointment of specialist advisors</a:t>
            </a:r>
          </a:p>
          <a:p>
            <a:endParaRPr lang="en-GB" dirty="0">
              <a:solidFill>
                <a:schemeClr val="bg1">
                  <a:lumMod val="50000"/>
                </a:schemeClr>
              </a:solidFill>
            </a:endParaRPr>
          </a:p>
          <a:p>
            <a:pPr marL="0" indent="0">
              <a:buNone/>
            </a:pPr>
            <a:r>
              <a:rPr lang="en-GB" dirty="0">
                <a:solidFill>
                  <a:schemeClr val="bg1">
                    <a:lumMod val="50000"/>
                  </a:schemeClr>
                </a:solidFill>
              </a:rPr>
              <a:t>Each fund is responsible for identifying its own legal obligations. </a:t>
            </a:r>
          </a:p>
          <a:p>
            <a:pPr marL="0" indent="0">
              <a:buNone/>
            </a:pPr>
            <a:endParaRPr lang="en-GB" dirty="0">
              <a:solidFill>
                <a:schemeClr val="bg1">
                  <a:lumMod val="50000"/>
                </a:schemeClr>
              </a:solidFill>
            </a:endParaRPr>
          </a:p>
          <a:p>
            <a:pPr marL="0" indent="0">
              <a:buNone/>
            </a:pPr>
            <a:r>
              <a:rPr lang="en-GB" dirty="0">
                <a:solidFill>
                  <a:schemeClr val="bg1">
                    <a:lumMod val="50000"/>
                  </a:schemeClr>
                </a:solidFill>
              </a:rPr>
              <a:t>In addition, appointed property managers and local/JV partners are responsible for:</a:t>
            </a:r>
          </a:p>
          <a:p>
            <a:pPr marL="228600" indent="-228600">
              <a:buFont typeface="+mj-lt"/>
              <a:buAutoNum type="arabicPeriod"/>
            </a:pPr>
            <a:r>
              <a:rPr lang="en-GB" dirty="0">
                <a:solidFill>
                  <a:schemeClr val="bg1">
                    <a:lumMod val="50000"/>
                  </a:schemeClr>
                </a:solidFill>
              </a:rPr>
              <a:t>Provision of landlord procured utility consumption data for energy, water and waste on a quarterly basis for data monitoring</a:t>
            </a:r>
          </a:p>
          <a:p>
            <a:pPr marL="228600" indent="-228600">
              <a:buFont typeface="+mj-lt"/>
              <a:buAutoNum type="arabicPeriod"/>
            </a:pPr>
            <a:r>
              <a:rPr lang="en-GB" dirty="0">
                <a:solidFill>
                  <a:schemeClr val="bg1">
                    <a:lumMod val="50000"/>
                  </a:schemeClr>
                </a:solidFill>
              </a:rPr>
              <a:t>Effective waste management to demonstrate that waste has been collected by appropriately licensed waste contractors</a:t>
            </a:r>
          </a:p>
          <a:p>
            <a:pPr marL="228600" indent="-228600">
              <a:buFont typeface="+mj-lt"/>
              <a:buAutoNum type="arabicPeriod"/>
            </a:pPr>
            <a:r>
              <a:rPr lang="en-GB" dirty="0">
                <a:solidFill>
                  <a:schemeClr val="bg1">
                    <a:lumMod val="50000"/>
                  </a:schemeClr>
                </a:solidFill>
              </a:rPr>
              <a:t>Demonstration that recycling programmes have been implemented - where possible and under landlord control or influence</a:t>
            </a:r>
          </a:p>
          <a:p>
            <a:pPr marL="228600" indent="-228600">
              <a:buFont typeface="+mj-lt"/>
              <a:buAutoNum type="arabicPeriod"/>
            </a:pPr>
            <a:r>
              <a:rPr lang="en-GB" dirty="0">
                <a:solidFill>
                  <a:schemeClr val="bg1">
                    <a:lumMod val="50000"/>
                  </a:schemeClr>
                </a:solidFill>
              </a:rPr>
              <a:t>Demonstration that controls are in place to prevent the use of banned refrigerant substances</a:t>
            </a:r>
          </a:p>
          <a:p>
            <a:pPr marL="228600" indent="-228600">
              <a:buFont typeface="+mj-lt"/>
              <a:buAutoNum type="arabicPeriod"/>
            </a:pPr>
            <a:r>
              <a:rPr lang="en-GB" dirty="0">
                <a:solidFill>
                  <a:schemeClr val="bg1">
                    <a:lumMod val="50000"/>
                  </a:schemeClr>
                </a:solidFill>
              </a:rPr>
              <a:t>Maintenance of records to demonstrate that air conditioning plant and equipment maintenance programmes are in place and operational</a:t>
            </a:r>
          </a:p>
          <a:p>
            <a:pPr marL="228600" indent="-228600">
              <a:buFont typeface="+mj-lt"/>
              <a:buAutoNum type="arabicPeriod"/>
            </a:pPr>
            <a:r>
              <a:rPr lang="en-GB" dirty="0">
                <a:solidFill>
                  <a:schemeClr val="bg1">
                    <a:lumMod val="50000"/>
                  </a:schemeClr>
                </a:solidFill>
              </a:rPr>
              <a:t>Identifying capex plans and budgets for agreed improvement works</a:t>
            </a:r>
          </a:p>
          <a:p>
            <a:pPr marL="0" indent="0">
              <a:buNone/>
            </a:pPr>
            <a:endParaRPr lang="en-GB" dirty="0">
              <a:solidFill>
                <a:schemeClr val="bg1">
                  <a:lumMod val="50000"/>
                </a:schemeClr>
              </a:solidFill>
            </a:endParaRPr>
          </a:p>
          <a:p>
            <a:pPr marL="0" indent="0">
              <a:buNone/>
            </a:pPr>
            <a:r>
              <a:rPr lang="en-GB" dirty="0">
                <a:solidFill>
                  <a:schemeClr val="bg1">
                    <a:lumMod val="50000"/>
                  </a:schemeClr>
                </a:solidFill>
              </a:rPr>
              <a:t>Over time, consideration should be given to the development of full legal registers in all countries of operation.</a:t>
            </a:r>
          </a:p>
          <a:p>
            <a:pPr marL="0" indent="0">
              <a:buNone/>
            </a:pPr>
            <a:endParaRPr lang="en-GB" dirty="0">
              <a:solidFill>
                <a:schemeClr val="bg1">
                  <a:lumMod val="50000"/>
                </a:schemeClr>
              </a:solidFill>
            </a:endParaRPr>
          </a:p>
          <a:p>
            <a:pPr marL="0" indent="0">
              <a:buNone/>
            </a:pPr>
            <a:endParaRPr lang="en-US" dirty="0"/>
          </a:p>
          <a:p>
            <a:pPr marL="0" indent="0">
              <a:buNone/>
            </a:pPr>
            <a:endParaRPr lang="en-GB" dirty="0"/>
          </a:p>
          <a:p>
            <a:pPr marL="0" indent="0">
              <a:buNone/>
            </a:pPr>
            <a:endParaRPr lang="en-GB" dirty="0"/>
          </a:p>
          <a:p>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16</a:t>
            </a:fld>
            <a:endParaRPr lang="en-US" dirty="0"/>
          </a:p>
        </p:txBody>
      </p:sp>
    </p:spTree>
    <p:extLst>
      <p:ext uri="{BB962C8B-B14F-4D97-AF65-F5344CB8AC3E}">
        <p14:creationId xmlns:p14="http://schemas.microsoft.com/office/powerpoint/2010/main" val="212062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462" y="-66701"/>
            <a:ext cx="7812677" cy="931862"/>
          </a:xfrm>
        </p:spPr>
        <p:txBody>
          <a:bodyPr/>
          <a:lstStyle/>
          <a:p>
            <a:r>
              <a:rPr lang="en-GB" sz="2600" dirty="0">
                <a:solidFill>
                  <a:schemeClr val="accent6"/>
                </a:solidFill>
                <a:latin typeface="Arno Pro Display" panose="02020502050506020403"/>
              </a:rPr>
              <a:t>Significant Risks and Opportunities</a:t>
            </a:r>
          </a:p>
        </p:txBody>
      </p:sp>
      <p:sp>
        <p:nvSpPr>
          <p:cNvPr id="9" name="Content Placeholder 9"/>
          <p:cNvSpPr>
            <a:spLocks noGrp="1"/>
          </p:cNvSpPr>
          <p:nvPr>
            <p:ph idx="1"/>
          </p:nvPr>
        </p:nvSpPr>
        <p:spPr>
          <a:xfrm>
            <a:off x="454187" y="1307071"/>
            <a:ext cx="8368592" cy="4661967"/>
          </a:xfrm>
        </p:spPr>
        <p:txBody>
          <a:bodyPr/>
          <a:lstStyle/>
          <a:p>
            <a:pPr marL="0" indent="0">
              <a:buNone/>
            </a:pPr>
            <a:r>
              <a:rPr lang="en-US" dirty="0"/>
              <a:t>Understanding of environmental risk and opportunity is an essential part of any EMS and these </a:t>
            </a:r>
            <a:r>
              <a:rPr lang="en-GB" dirty="0"/>
              <a:t>should be identified at a corporate and asset level.</a:t>
            </a:r>
            <a:r>
              <a:rPr lang="en-US" dirty="0"/>
              <a:t> </a:t>
            </a:r>
            <a:endParaRPr lang="en-GB" dirty="0"/>
          </a:p>
          <a:p>
            <a:pPr marL="0" indent="0">
              <a:buNone/>
            </a:pPr>
            <a:endParaRPr lang="en-US" dirty="0"/>
          </a:p>
          <a:p>
            <a:pPr marL="0" indent="0">
              <a:buNone/>
            </a:pPr>
            <a:r>
              <a:rPr lang="en-US" dirty="0"/>
              <a:t>Europa Capital is therefore committed to:</a:t>
            </a:r>
            <a:endParaRPr lang="en-GB" dirty="0"/>
          </a:p>
          <a:p>
            <a:pPr lvl="0"/>
            <a:r>
              <a:rPr lang="en-US" b="1" dirty="0"/>
              <a:t>Identifying </a:t>
            </a:r>
            <a:r>
              <a:rPr lang="en-US" dirty="0"/>
              <a:t>environmental risks and opportunities (aspects and impacts) that can be controlled by Europa and those that it can influence.</a:t>
            </a:r>
            <a:endParaRPr lang="en-GB" dirty="0"/>
          </a:p>
          <a:p>
            <a:r>
              <a:rPr lang="en-US" b="1" dirty="0"/>
              <a:t>Determining </a:t>
            </a:r>
            <a:r>
              <a:rPr lang="en-US" dirty="0"/>
              <a:t>environmental risks and opportunities that do or can have a significant impact on the environment. </a:t>
            </a:r>
          </a:p>
          <a:p>
            <a:pPr marL="0" indent="0">
              <a:buNone/>
            </a:pPr>
            <a:endParaRPr lang="en-GB" dirty="0"/>
          </a:p>
          <a:p>
            <a:pPr marL="0" indent="0">
              <a:buNone/>
            </a:pPr>
            <a:r>
              <a:rPr lang="en-GB" dirty="0"/>
              <a:t>Key </a:t>
            </a:r>
            <a:r>
              <a:rPr lang="en-GB" b="1" dirty="0"/>
              <a:t>controllable </a:t>
            </a:r>
            <a:r>
              <a:rPr lang="en-GB" dirty="0"/>
              <a:t>risks and opportunities have been split up into three categories; Managed Assets, Corporate Operations and Development &amp; Refurbishment. Through a logical scoring methodology, risks have been identified on the following pages as either a ‘Significant Impact’, ‘Management Needed’ or ‘Positive Impact’. These outcomes are used to determine the following steps:</a:t>
            </a:r>
          </a:p>
          <a:p>
            <a:pPr marL="0" indent="0">
              <a:buNone/>
            </a:pPr>
            <a:endParaRPr lang="en-GB" dirty="0"/>
          </a:p>
          <a:p>
            <a:pPr marL="228600" indent="-228600">
              <a:buFont typeface="+mj-lt"/>
              <a:buAutoNum type="arabicPeriod"/>
            </a:pPr>
            <a:r>
              <a:rPr lang="en-GB" b="1" dirty="0"/>
              <a:t>Significant Impact </a:t>
            </a:r>
            <a:r>
              <a:rPr lang="en-GB" dirty="0"/>
              <a:t>outcomes will be used to set targets, objectives and or controls to minimise the identified risk. </a:t>
            </a:r>
          </a:p>
          <a:p>
            <a:pPr marL="228600" indent="-228600">
              <a:buFont typeface="+mj-lt"/>
              <a:buAutoNum type="arabicPeriod"/>
            </a:pPr>
            <a:endParaRPr lang="en-GB" dirty="0"/>
          </a:p>
          <a:p>
            <a:pPr marL="228600" indent="-228600">
              <a:buFont typeface="+mj-lt"/>
              <a:buAutoNum type="arabicPeriod"/>
            </a:pPr>
            <a:r>
              <a:rPr lang="en-GB" b="1" dirty="0"/>
              <a:t>Management Needed </a:t>
            </a:r>
            <a:r>
              <a:rPr lang="en-GB" dirty="0"/>
              <a:t>outcomes are risks below the ‘Significant Impact’ threshold but require some form or control or consideration to either comply with legislation, or minimise the risk of an emergency situation. </a:t>
            </a:r>
          </a:p>
          <a:p>
            <a:pPr marL="228600" indent="-228600">
              <a:buFont typeface="+mj-lt"/>
              <a:buAutoNum type="arabicPeriod"/>
            </a:pPr>
            <a:endParaRPr lang="en-GB" dirty="0"/>
          </a:p>
          <a:p>
            <a:pPr marL="228600" indent="-228600">
              <a:buFont typeface="+mj-lt"/>
              <a:buAutoNum type="arabicPeriod"/>
            </a:pPr>
            <a:r>
              <a:rPr lang="en-GB" b="1" dirty="0"/>
              <a:t>Positive Impact </a:t>
            </a:r>
            <a:r>
              <a:rPr lang="en-GB" dirty="0"/>
              <a:t>highlights opportunities that should be considered and capitalised on, wherever possible. </a:t>
            </a:r>
          </a:p>
          <a:p>
            <a:endParaRPr lang="en-GB" dirty="0"/>
          </a:p>
          <a:p>
            <a:pPr marL="0" indent="0">
              <a:buNone/>
            </a:pPr>
            <a:r>
              <a:rPr lang="en-GB" dirty="0"/>
              <a:t>Further detail on our risk assessment process is presented overleaf. All risks and opportunities are to be periodically reviewed. </a:t>
            </a:r>
          </a:p>
          <a:p>
            <a:pPr marL="0" indent="0">
              <a:buNone/>
            </a:pPr>
            <a:endParaRPr lang="en-GB" sz="1050" dirty="0"/>
          </a:p>
          <a:p>
            <a:pPr marL="0" indent="0">
              <a:buNone/>
            </a:pPr>
            <a:endParaRPr lang="en-GB" sz="1200" b="1" u="sng" dirty="0"/>
          </a:p>
          <a:p>
            <a:pPr marL="0" indent="0">
              <a:buNone/>
            </a:pPr>
            <a:endParaRPr lang="en-GB" sz="1200" b="1" u="sng" dirty="0"/>
          </a:p>
          <a:p>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17</a:t>
            </a:fld>
            <a:endParaRPr lang="en-US" dirty="0"/>
          </a:p>
        </p:txBody>
      </p:sp>
      <p:sp>
        <p:nvSpPr>
          <p:cNvPr id="16" name="Rectangle 2"/>
          <p:cNvSpPr>
            <a:spLocks noChangeArrowheads="1"/>
          </p:cNvSpPr>
          <p:nvPr/>
        </p:nvSpPr>
        <p:spPr bwMode="auto">
          <a:xfrm>
            <a:off x="916500" y="46513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01915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63" y="65421"/>
            <a:ext cx="7812677" cy="931862"/>
          </a:xfrm>
        </p:spPr>
        <p:txBody>
          <a:bodyPr/>
          <a:lstStyle/>
          <a:p>
            <a:r>
              <a:rPr lang="en-GB" sz="2600" dirty="0">
                <a:solidFill>
                  <a:schemeClr val="accent6"/>
                </a:solidFill>
                <a:latin typeface="Arno Pro Display" panose="02020502050506020403"/>
              </a:rPr>
              <a:t>Significant Risks and Opportunities (Continued)</a:t>
            </a:r>
          </a:p>
        </p:txBody>
      </p:sp>
      <p:sp>
        <p:nvSpPr>
          <p:cNvPr id="14" name="Content Placeholder 9"/>
          <p:cNvSpPr>
            <a:spLocks noGrp="1"/>
          </p:cNvSpPr>
          <p:nvPr>
            <p:ph idx="1"/>
          </p:nvPr>
        </p:nvSpPr>
        <p:spPr>
          <a:xfrm>
            <a:off x="413872" y="1339421"/>
            <a:ext cx="8368592" cy="5199491"/>
          </a:xfrm>
        </p:spPr>
        <p:txBody>
          <a:bodyPr/>
          <a:lstStyle/>
          <a:p>
            <a:pPr marL="0" indent="0">
              <a:buNone/>
            </a:pPr>
            <a:r>
              <a:rPr lang="en-GB" sz="1400" b="1" dirty="0"/>
              <a:t>Risk Assessment Process</a:t>
            </a:r>
          </a:p>
          <a:p>
            <a:pPr marL="0" indent="0">
              <a:buNone/>
            </a:pPr>
            <a:endParaRPr lang="en-GB" sz="1400" dirty="0"/>
          </a:p>
          <a:p>
            <a:pPr marL="228600" indent="-228600">
              <a:buAutoNum type="arabicPeriod"/>
            </a:pPr>
            <a:r>
              <a:rPr lang="en-GB" dirty="0"/>
              <a:t>All aspects and the associated environmental impacts (positive or negative) are identified. </a:t>
            </a:r>
          </a:p>
          <a:p>
            <a:pPr marL="228600" indent="-228600">
              <a:buFont typeface="+mj-lt"/>
              <a:buAutoNum type="arabicPeriod"/>
            </a:pPr>
            <a:endParaRPr lang="en-GB" dirty="0"/>
          </a:p>
          <a:p>
            <a:pPr marL="228600" indent="-228600">
              <a:buAutoNum type="arabicPeriod"/>
            </a:pPr>
            <a:r>
              <a:rPr lang="en-GB" dirty="0"/>
              <a:t>Aspects are then individually ranked for each of the following criteria:</a:t>
            </a:r>
          </a:p>
          <a:p>
            <a:pPr lvl="2"/>
            <a:r>
              <a:rPr lang="en-GB" dirty="0"/>
              <a:t>Likelihood of Occurrence</a:t>
            </a:r>
          </a:p>
          <a:p>
            <a:pPr lvl="2">
              <a:buFont typeface="Wingdings" panose="05000000000000000000" pitchFamily="2" charset="2"/>
              <a:buChar char="§"/>
            </a:pPr>
            <a:r>
              <a:rPr lang="en-GB" dirty="0"/>
              <a:t>Degree of Control</a:t>
            </a:r>
          </a:p>
          <a:p>
            <a:pPr lvl="2">
              <a:buFont typeface="Wingdings" panose="05000000000000000000" pitchFamily="2" charset="2"/>
              <a:buChar char="§"/>
            </a:pPr>
            <a:r>
              <a:rPr lang="en-GB" dirty="0">
                <a:solidFill>
                  <a:schemeClr val="bg1">
                    <a:lumMod val="50000"/>
                  </a:schemeClr>
                </a:solidFill>
              </a:rPr>
              <a:t>Severity of ESG / Climate risk Consequence (Positive)</a:t>
            </a:r>
          </a:p>
          <a:p>
            <a:pPr lvl="2">
              <a:buFont typeface="Wingdings" panose="05000000000000000000" pitchFamily="2" charset="2"/>
              <a:buChar char="§"/>
            </a:pPr>
            <a:r>
              <a:rPr lang="en-GB" dirty="0">
                <a:solidFill>
                  <a:schemeClr val="bg1">
                    <a:lumMod val="50000"/>
                  </a:schemeClr>
                </a:solidFill>
              </a:rPr>
              <a:t>Severity of ESG / Climate risk Consequence (Negative) </a:t>
            </a:r>
          </a:p>
          <a:p>
            <a:pPr lvl="2">
              <a:buFont typeface="Wingdings" panose="05000000000000000000" pitchFamily="2" charset="2"/>
              <a:buChar char="§"/>
            </a:pPr>
            <a:r>
              <a:rPr lang="en-GB" dirty="0">
                <a:solidFill>
                  <a:schemeClr val="bg1">
                    <a:lumMod val="50000"/>
                  </a:schemeClr>
                </a:solidFill>
              </a:rPr>
              <a:t>Compliance Risk </a:t>
            </a:r>
          </a:p>
          <a:p>
            <a:pPr lvl="2">
              <a:buFont typeface="Wingdings" panose="05000000000000000000" pitchFamily="2" charset="2"/>
              <a:buChar char="§"/>
            </a:pPr>
            <a:r>
              <a:rPr lang="en-GB" dirty="0">
                <a:solidFill>
                  <a:schemeClr val="bg1">
                    <a:lumMod val="50000"/>
                  </a:schemeClr>
                </a:solidFill>
              </a:rPr>
              <a:t>Reputational Risk / Opportunity </a:t>
            </a:r>
          </a:p>
          <a:p>
            <a:pPr lvl="2">
              <a:buFont typeface="Wingdings" panose="05000000000000000000" pitchFamily="2" charset="2"/>
              <a:buChar char="§"/>
            </a:pPr>
            <a:r>
              <a:rPr lang="en-GB" dirty="0">
                <a:solidFill>
                  <a:schemeClr val="bg1">
                    <a:lumMod val="50000"/>
                  </a:schemeClr>
                </a:solidFill>
              </a:rPr>
              <a:t>Financial Risk / Opportunity </a:t>
            </a:r>
          </a:p>
          <a:p>
            <a:pPr lvl="2">
              <a:buFont typeface="Wingdings" panose="05000000000000000000" pitchFamily="2" charset="2"/>
              <a:buChar char="§"/>
            </a:pPr>
            <a:r>
              <a:rPr lang="en-GB" dirty="0">
                <a:solidFill>
                  <a:schemeClr val="bg1">
                    <a:lumMod val="50000"/>
                  </a:schemeClr>
                </a:solidFill>
              </a:rPr>
              <a:t>Operational Risk / Opportunity </a:t>
            </a:r>
          </a:p>
          <a:p>
            <a:pPr marL="587375" lvl="2" indent="-228600">
              <a:buFont typeface="+mj-lt"/>
              <a:buAutoNum type="arabicPeriod"/>
            </a:pPr>
            <a:endParaRPr lang="en-GB" dirty="0"/>
          </a:p>
          <a:p>
            <a:pPr marL="228600" indent="-228600">
              <a:buFont typeface="+mj-lt"/>
              <a:buAutoNum type="arabicPeriod"/>
            </a:pPr>
            <a:r>
              <a:rPr lang="en-GB" dirty="0"/>
              <a:t>Associated Legislation and whether the aspect is Normal, Abnormal or an Emergency situation is established.  </a:t>
            </a:r>
          </a:p>
          <a:p>
            <a:pPr marL="228600" indent="-228600">
              <a:buFont typeface="+mj-lt"/>
              <a:buAutoNum type="arabicPeriod"/>
            </a:pPr>
            <a:endParaRPr lang="en-GB" dirty="0"/>
          </a:p>
          <a:p>
            <a:pPr marL="228600" indent="-228600">
              <a:buFont typeface="+mj-lt"/>
              <a:buAutoNum type="arabicPeriod"/>
            </a:pPr>
            <a:r>
              <a:rPr lang="en-GB" dirty="0"/>
              <a:t>The overall risk (</a:t>
            </a:r>
            <a:r>
              <a:rPr lang="en-GB" i="1" dirty="0"/>
              <a:t>Negative</a:t>
            </a:r>
            <a:r>
              <a:rPr lang="en-GB" dirty="0"/>
              <a:t>) or opportunity (</a:t>
            </a:r>
            <a:r>
              <a:rPr lang="en-GB" i="1" dirty="0"/>
              <a:t>Positive</a:t>
            </a:r>
            <a:r>
              <a:rPr lang="en-GB" dirty="0"/>
              <a:t>) is then calculated and an outcome is produced based on thresholds, associated legislation and the normality of the aspect. </a:t>
            </a:r>
            <a:endParaRPr lang="en-GB" b="1" dirty="0"/>
          </a:p>
        </p:txBody>
      </p:sp>
      <p:sp>
        <p:nvSpPr>
          <p:cNvPr id="5" name="Slide Number Placeholder 4"/>
          <p:cNvSpPr>
            <a:spLocks noGrp="1"/>
          </p:cNvSpPr>
          <p:nvPr>
            <p:ph type="sldNum" sz="quarter" idx="12"/>
          </p:nvPr>
        </p:nvSpPr>
        <p:spPr/>
        <p:txBody>
          <a:bodyPr/>
          <a:lstStyle/>
          <a:p>
            <a:fld id="{8FBF9E81-EB8F-0544-B4FB-9AFFA33323F3}" type="slidenum">
              <a:rPr lang="en-US" smtClean="0"/>
              <a:t>18</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515853967"/>
              </p:ext>
            </p:extLst>
          </p:nvPr>
        </p:nvGraphicFramePr>
        <p:xfrm>
          <a:off x="4286774" y="2105637"/>
          <a:ext cx="208280" cy="365760"/>
        </p:xfrm>
        <a:graphic>
          <a:graphicData uri="http://schemas.openxmlformats.org/drawingml/2006/table">
            <a:tbl>
              <a:tblPr/>
              <a:tblGrid>
                <a:gridCol w="208280">
                  <a:extLst>
                    <a:ext uri="{9D8B030D-6E8A-4147-A177-3AD203B41FA5}">
                      <a16:colId xmlns:a16="http://schemas.microsoft.com/office/drawing/2014/main" val="538334374"/>
                    </a:ext>
                  </a:extLst>
                </a:gridCol>
              </a:tblGrid>
              <a:tr h="0">
                <a:tc>
                  <a:txBody>
                    <a:bodyPr/>
                    <a:lstStyle/>
                    <a:p>
                      <a:endParaRPr lang="en-GB" dirty="0"/>
                    </a:p>
                  </a:txBody>
                  <a:tcPr>
                    <a:lnL>
                      <a:noFill/>
                    </a:lnL>
                    <a:lnR>
                      <a:noFill/>
                    </a:lnR>
                    <a:lnT>
                      <a:noFill/>
                    </a:lnT>
                    <a:lnB>
                      <a:noFill/>
                    </a:lnB>
                  </a:tcPr>
                </a:tc>
                <a:extLst>
                  <a:ext uri="{0D108BD9-81ED-4DB2-BD59-A6C34878D82A}">
                    <a16:rowId xmlns:a16="http://schemas.microsoft.com/office/drawing/2014/main" val="3598669907"/>
                  </a:ext>
                </a:extLst>
              </a:tr>
            </a:tbl>
          </a:graphicData>
        </a:graphic>
      </p:graphicFrame>
    </p:spTree>
    <p:extLst>
      <p:ext uri="{BB962C8B-B14F-4D97-AF65-F5344CB8AC3E}">
        <p14:creationId xmlns:p14="http://schemas.microsoft.com/office/powerpoint/2010/main" val="340980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84" y="39394"/>
            <a:ext cx="7812677" cy="931862"/>
          </a:xfrm>
        </p:spPr>
        <p:txBody>
          <a:bodyPr/>
          <a:lstStyle/>
          <a:p>
            <a:r>
              <a:rPr lang="en-GB" sz="2600" dirty="0">
                <a:solidFill>
                  <a:schemeClr val="accent6"/>
                </a:solidFill>
                <a:latin typeface="Arno Pro Display" panose="02020502050506020403"/>
              </a:rPr>
              <a:t>Significant Risks and Opportunities (Continued)</a:t>
            </a:r>
          </a:p>
        </p:txBody>
      </p:sp>
      <p:sp>
        <p:nvSpPr>
          <p:cNvPr id="14" name="Content Placeholder 9"/>
          <p:cNvSpPr>
            <a:spLocks noGrp="1"/>
          </p:cNvSpPr>
          <p:nvPr>
            <p:ph idx="1"/>
          </p:nvPr>
        </p:nvSpPr>
        <p:spPr>
          <a:xfrm>
            <a:off x="539706" y="1260661"/>
            <a:ext cx="8368592" cy="5199491"/>
          </a:xfrm>
        </p:spPr>
        <p:txBody>
          <a:bodyPr/>
          <a:lstStyle/>
          <a:p>
            <a:pPr marL="0" indent="0">
              <a:buNone/>
            </a:pPr>
            <a:r>
              <a:rPr lang="en-GB" sz="1400" b="1" dirty="0"/>
              <a:t>Category 1:  Managed Assets</a:t>
            </a:r>
          </a:p>
          <a:p>
            <a:pPr marL="0" indent="0">
              <a:buNone/>
            </a:pPr>
            <a:endParaRPr lang="en-GB" b="1" dirty="0"/>
          </a:p>
          <a:p>
            <a:pPr marL="0" indent="0">
              <a:buNone/>
            </a:pPr>
            <a:r>
              <a:rPr lang="en-GB" b="1" dirty="0"/>
              <a:t>Significant Impacts </a:t>
            </a:r>
          </a:p>
          <a:p>
            <a:pPr marL="228600" indent="-228600">
              <a:buFont typeface="+mj-lt"/>
              <a:buAutoNum type="arabicPeriod"/>
            </a:pPr>
            <a:r>
              <a:rPr lang="en-GB" dirty="0"/>
              <a:t>Electricity Consumption</a:t>
            </a:r>
          </a:p>
          <a:p>
            <a:pPr marL="228600" indent="-228600">
              <a:buFont typeface="+mj-lt"/>
              <a:buAutoNum type="arabicPeriod"/>
            </a:pPr>
            <a:r>
              <a:rPr lang="en-GB" dirty="0"/>
              <a:t>Gas Consumption</a:t>
            </a:r>
          </a:p>
          <a:p>
            <a:pPr marL="228600" indent="-228600">
              <a:buFont typeface="+mj-lt"/>
              <a:buAutoNum type="arabicPeriod"/>
            </a:pPr>
            <a:r>
              <a:rPr lang="en-GB" dirty="0"/>
              <a:t>Water Consumption </a:t>
            </a:r>
          </a:p>
          <a:p>
            <a:pPr marL="228600" indent="-228600">
              <a:buFont typeface="+mj-lt"/>
              <a:buAutoNum type="arabicPeriod"/>
            </a:pPr>
            <a:r>
              <a:rPr lang="en-GB" dirty="0"/>
              <a:t>General Waste Management (storage and disposal)</a:t>
            </a:r>
          </a:p>
          <a:p>
            <a:pPr marL="228600" indent="-228600">
              <a:buFont typeface="+mj-lt"/>
              <a:buAutoNum type="arabicPeriod"/>
            </a:pPr>
            <a:r>
              <a:rPr lang="en-GB" dirty="0"/>
              <a:t>Hazardous Waste Management</a:t>
            </a:r>
          </a:p>
          <a:p>
            <a:pPr marL="228600" indent="-228600">
              <a:buFont typeface="+mj-lt"/>
              <a:buAutoNum type="arabicPeriod"/>
            </a:pPr>
            <a:r>
              <a:rPr lang="en-GB" dirty="0"/>
              <a:t>Use and Storage of Materials (including cleaning and maintenance chemicals)</a:t>
            </a:r>
          </a:p>
          <a:p>
            <a:pPr marL="228600" indent="-228600">
              <a:buFont typeface="+mj-lt"/>
              <a:buAutoNum type="arabicPeriod"/>
            </a:pPr>
            <a:r>
              <a:rPr lang="en-GB" dirty="0"/>
              <a:t>Use of Refrigerant Gasses </a:t>
            </a:r>
          </a:p>
          <a:p>
            <a:pPr marL="228600" indent="-228600">
              <a:buFont typeface="+mj-lt"/>
              <a:buAutoNum type="arabicPeriod"/>
            </a:pPr>
            <a:r>
              <a:rPr lang="en-GB" dirty="0">
                <a:solidFill>
                  <a:schemeClr val="bg1">
                    <a:lumMod val="50000"/>
                  </a:schemeClr>
                </a:solidFill>
              </a:rPr>
              <a:t>On Site Spills (an emergency situation)</a:t>
            </a:r>
          </a:p>
          <a:p>
            <a:pPr marL="228600" indent="-228600">
              <a:buFont typeface="+mj-lt"/>
              <a:buAutoNum type="arabicPeriod"/>
            </a:pPr>
            <a:r>
              <a:rPr lang="en-GB" dirty="0">
                <a:solidFill>
                  <a:schemeClr val="bg1">
                    <a:lumMod val="50000"/>
                  </a:schemeClr>
                </a:solidFill>
              </a:rPr>
              <a:t>Contaminated Land</a:t>
            </a:r>
          </a:p>
          <a:p>
            <a:pPr marL="228600" indent="-228600">
              <a:buFont typeface="+mj-lt"/>
              <a:buAutoNum type="arabicPeriod"/>
            </a:pPr>
            <a:r>
              <a:rPr lang="en-GB" dirty="0">
                <a:solidFill>
                  <a:schemeClr val="bg1">
                    <a:lumMod val="50000"/>
                  </a:schemeClr>
                </a:solidFill>
              </a:rPr>
              <a:t>Related Health and Safety Risks (an emergency situation)</a:t>
            </a:r>
          </a:p>
          <a:p>
            <a:pPr marL="228600" indent="-228600">
              <a:buFont typeface="+mj-lt"/>
              <a:buAutoNum type="arabicPeriod"/>
            </a:pPr>
            <a:r>
              <a:rPr lang="en-GB" dirty="0">
                <a:solidFill>
                  <a:schemeClr val="bg1">
                    <a:lumMod val="50000"/>
                  </a:schemeClr>
                </a:solidFill>
              </a:rPr>
              <a:t>Environmental Aspects (impacts of climate change and lack of space)</a:t>
            </a:r>
          </a:p>
          <a:p>
            <a:pPr marL="228600" indent="-228600">
              <a:buFont typeface="+mj-lt"/>
              <a:buAutoNum type="arabicPeriod"/>
            </a:pPr>
            <a:r>
              <a:rPr lang="en-GB" dirty="0">
                <a:solidFill>
                  <a:schemeClr val="bg1">
                    <a:lumMod val="50000"/>
                  </a:schemeClr>
                </a:solidFill>
              </a:rPr>
              <a:t>Energy Performance Certificate (EPC) rating</a:t>
            </a:r>
          </a:p>
          <a:p>
            <a:pPr marL="0" indent="0">
              <a:buNone/>
            </a:pPr>
            <a:endParaRPr lang="en-GB" b="1" dirty="0"/>
          </a:p>
          <a:p>
            <a:pPr marL="0" indent="0">
              <a:buNone/>
            </a:pPr>
            <a:r>
              <a:rPr lang="en-GB" b="1" dirty="0"/>
              <a:t>Management Needed </a:t>
            </a:r>
            <a:endParaRPr lang="en-GB" dirty="0"/>
          </a:p>
          <a:p>
            <a:pPr marL="228600" indent="-228600">
              <a:buFont typeface="+mj-lt"/>
              <a:buAutoNum type="arabicPeriod"/>
            </a:pPr>
            <a:r>
              <a:rPr lang="en-GB" dirty="0"/>
              <a:t>Fire (an emergency situation)</a:t>
            </a:r>
          </a:p>
          <a:p>
            <a:pPr marL="228600" indent="-228600">
              <a:buFont typeface="+mj-lt"/>
              <a:buAutoNum type="arabicPeriod"/>
            </a:pPr>
            <a:r>
              <a:rPr lang="en-GB" dirty="0"/>
              <a:t>Flooding (an emergency situation)</a:t>
            </a:r>
          </a:p>
          <a:p>
            <a:pPr marL="228600" indent="-228600">
              <a:buFont typeface="+mj-lt"/>
              <a:buAutoNum type="arabicPeriod"/>
            </a:pPr>
            <a:r>
              <a:rPr lang="en-GB" dirty="0"/>
              <a:t>Political Aspects (changes in regulations and business rates)</a:t>
            </a:r>
          </a:p>
          <a:p>
            <a:pPr marL="0" indent="0">
              <a:buNone/>
            </a:pPr>
            <a:endParaRPr lang="en-GB" sz="1400" dirty="0"/>
          </a:p>
          <a:p>
            <a:pPr marL="0" indent="0">
              <a:buNone/>
            </a:pPr>
            <a:r>
              <a:rPr lang="en-GB" b="1" dirty="0"/>
              <a:t>Positive Impacts</a:t>
            </a:r>
            <a:endParaRPr lang="en-GB" dirty="0"/>
          </a:p>
          <a:p>
            <a:pPr marL="228600" indent="-228600">
              <a:buFont typeface="+mj-lt"/>
              <a:buAutoNum type="arabicPeriod"/>
            </a:pPr>
            <a:r>
              <a:rPr lang="en-GB" dirty="0"/>
              <a:t>Social Aspects (opportunity for local community and tenant engagement)</a:t>
            </a:r>
          </a:p>
          <a:p>
            <a:pPr marL="228600" indent="-228600">
              <a:buFont typeface="+mj-lt"/>
              <a:buAutoNum type="arabicPeriod"/>
            </a:pPr>
            <a:r>
              <a:rPr lang="en-GB" dirty="0"/>
              <a:t>Technological Aspects (opportunity for efficiency improvements)</a:t>
            </a:r>
          </a:p>
          <a:p>
            <a:pPr marL="0" indent="0">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19</a:t>
            </a:fld>
            <a:endParaRPr lang="en-US" dirty="0"/>
          </a:p>
        </p:txBody>
      </p:sp>
      <p:sp>
        <p:nvSpPr>
          <p:cNvPr id="16" name="Rectangle 2"/>
          <p:cNvSpPr>
            <a:spLocks noChangeArrowheads="1"/>
          </p:cNvSpPr>
          <p:nvPr/>
        </p:nvSpPr>
        <p:spPr bwMode="auto">
          <a:xfrm>
            <a:off x="916500" y="46513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GB" dirty="0"/>
          </a:p>
        </p:txBody>
      </p:sp>
      <p:graphicFrame>
        <p:nvGraphicFramePr>
          <p:cNvPr id="12" name="Table 11"/>
          <p:cNvGraphicFramePr>
            <a:graphicFrameLocks noGrp="1"/>
          </p:cNvGraphicFramePr>
          <p:nvPr/>
        </p:nvGraphicFramePr>
        <p:xfrm>
          <a:off x="4286774" y="2105637"/>
          <a:ext cx="208280" cy="365760"/>
        </p:xfrm>
        <a:graphic>
          <a:graphicData uri="http://schemas.openxmlformats.org/drawingml/2006/table">
            <a:tbl>
              <a:tblPr/>
              <a:tblGrid>
                <a:gridCol w="208280">
                  <a:extLst>
                    <a:ext uri="{9D8B030D-6E8A-4147-A177-3AD203B41FA5}">
                      <a16:colId xmlns:a16="http://schemas.microsoft.com/office/drawing/2014/main" val="538334374"/>
                    </a:ext>
                  </a:extLst>
                </a:gridCol>
              </a:tblGrid>
              <a:tr h="0">
                <a:tc>
                  <a:txBody>
                    <a:bodyPr/>
                    <a:lstStyle/>
                    <a:p>
                      <a:endParaRPr lang="en-GB" dirty="0"/>
                    </a:p>
                  </a:txBody>
                  <a:tcPr>
                    <a:lnL>
                      <a:noFill/>
                    </a:lnL>
                    <a:lnR>
                      <a:noFill/>
                    </a:lnR>
                    <a:lnT>
                      <a:noFill/>
                    </a:lnT>
                    <a:lnB>
                      <a:noFill/>
                    </a:lnB>
                  </a:tcPr>
                </a:tc>
                <a:extLst>
                  <a:ext uri="{0D108BD9-81ED-4DB2-BD59-A6C34878D82A}">
                    <a16:rowId xmlns:a16="http://schemas.microsoft.com/office/drawing/2014/main" val="3598669907"/>
                  </a:ext>
                </a:extLst>
              </a:tr>
            </a:tbl>
          </a:graphicData>
        </a:graphic>
      </p:graphicFrame>
    </p:spTree>
    <p:extLst>
      <p:ext uri="{BB962C8B-B14F-4D97-AF65-F5344CB8AC3E}">
        <p14:creationId xmlns:p14="http://schemas.microsoft.com/office/powerpoint/2010/main" val="374911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4352" y="-68094"/>
            <a:ext cx="7792372" cy="931862"/>
          </a:xfrm>
        </p:spPr>
        <p:txBody>
          <a:bodyPr/>
          <a:lstStyle/>
          <a:p>
            <a:r>
              <a:rPr lang="en-US" sz="2600" kern="0" spc="-50" dirty="0">
                <a:solidFill>
                  <a:schemeClr val="accent4"/>
                </a:solidFill>
                <a:latin typeface="Arno Pro Display" panose="02020502050506020403" pitchFamily="18" charset="0"/>
              </a:rPr>
              <a:t> </a:t>
            </a:r>
            <a:r>
              <a:rPr lang="en-US" sz="2600" kern="0" spc="-50" dirty="0">
                <a:solidFill>
                  <a:schemeClr val="accent6"/>
                </a:solidFill>
                <a:latin typeface="Arno Pro Display" panose="02020502050506020403"/>
              </a:rPr>
              <a:t>Contents</a:t>
            </a:r>
          </a:p>
        </p:txBody>
      </p:sp>
      <p:sp>
        <p:nvSpPr>
          <p:cNvPr id="6" name="Content Placeholder 5"/>
          <p:cNvSpPr>
            <a:spLocks noGrp="1"/>
          </p:cNvSpPr>
          <p:nvPr>
            <p:ph idx="1"/>
          </p:nvPr>
        </p:nvSpPr>
        <p:spPr>
          <a:xfrm>
            <a:off x="870498" y="959934"/>
            <a:ext cx="7713240" cy="5412993"/>
          </a:xfrm>
        </p:spPr>
        <p:txBody>
          <a:bodyPr vert="horz" lIns="0" tIns="0" rIns="180000" bIns="0" rtlCol="0">
            <a:noAutofit/>
          </a:bodyPr>
          <a:lstStyle/>
          <a:p>
            <a:pPr marL="0" indent="0" algn="just">
              <a:spcAft>
                <a:spcPts val="300"/>
              </a:spcAft>
              <a:buNone/>
            </a:pPr>
            <a:r>
              <a:rPr lang="en-GB" sz="1000" b="1" dirty="0"/>
              <a:t>Executive Summary</a:t>
            </a:r>
            <a:r>
              <a:rPr lang="en-GB" sz="1000" dirty="0"/>
              <a:t>….……………………………………………………………...3</a:t>
            </a:r>
          </a:p>
          <a:p>
            <a:pPr marL="0" indent="0" algn="just">
              <a:spcAft>
                <a:spcPts val="300"/>
              </a:spcAft>
              <a:buNone/>
            </a:pPr>
            <a:r>
              <a:rPr lang="en-GB" sz="1000" dirty="0"/>
              <a:t>ESG policies document navigation.………………………………………………...4</a:t>
            </a:r>
          </a:p>
          <a:p>
            <a:pPr marL="0" indent="0" algn="just">
              <a:spcAft>
                <a:spcPts val="300"/>
              </a:spcAft>
              <a:buNone/>
            </a:pPr>
            <a:r>
              <a:rPr lang="en-GB" sz="1000" dirty="0"/>
              <a:t>Overview………………………………………………………………...………………......5</a:t>
            </a:r>
          </a:p>
          <a:p>
            <a:pPr marL="0" indent="0" algn="just">
              <a:spcAft>
                <a:spcPts val="300"/>
              </a:spcAft>
              <a:buNone/>
            </a:pPr>
            <a:r>
              <a:rPr lang="en-GB" sz="1000" dirty="0"/>
              <a:t>Framework Summary………………………..……………………………….……......6</a:t>
            </a:r>
          </a:p>
          <a:p>
            <a:pPr marL="0" indent="0" algn="just">
              <a:spcAft>
                <a:spcPts val="300"/>
              </a:spcAft>
              <a:buNone/>
            </a:pPr>
            <a:endParaRPr lang="en-GB" sz="1000" b="1" dirty="0"/>
          </a:p>
          <a:p>
            <a:pPr marL="0" indent="0" algn="just">
              <a:spcAft>
                <a:spcPts val="300"/>
              </a:spcAft>
              <a:buNone/>
            </a:pPr>
            <a:r>
              <a:rPr lang="en-GB" sz="1000" b="1" dirty="0"/>
              <a:t>Introduction </a:t>
            </a:r>
            <a:r>
              <a:rPr lang="en-GB" sz="1000" dirty="0"/>
              <a:t> …………………………………………………………………………...8</a:t>
            </a:r>
          </a:p>
          <a:p>
            <a:pPr marL="0" indent="0" algn="just">
              <a:spcAft>
                <a:spcPts val="300"/>
              </a:spcAft>
              <a:buNone/>
            </a:pPr>
            <a:r>
              <a:rPr lang="en-GB" sz="1000" dirty="0"/>
              <a:t>Europa Capital Approach……………………………………………………………...9</a:t>
            </a:r>
          </a:p>
          <a:p>
            <a:pPr marL="0" indent="0" algn="just">
              <a:spcAft>
                <a:spcPts val="300"/>
              </a:spcAft>
              <a:buNone/>
            </a:pPr>
            <a:r>
              <a:rPr lang="en-GB" sz="1000" dirty="0"/>
              <a:t>Identification of Stakeholders’ Needs and Expectations………………......11</a:t>
            </a:r>
          </a:p>
          <a:p>
            <a:pPr marL="0" indent="0" algn="just">
              <a:spcAft>
                <a:spcPts val="300"/>
              </a:spcAft>
              <a:buNone/>
            </a:pPr>
            <a:r>
              <a:rPr lang="en-GB" sz="1000" dirty="0"/>
              <a:t>Roles and Responsibilities………………………………………………….……......13</a:t>
            </a:r>
          </a:p>
          <a:p>
            <a:pPr marL="0" indent="0" algn="just">
              <a:spcAft>
                <a:spcPts val="300"/>
              </a:spcAft>
              <a:buNone/>
            </a:pPr>
            <a:endParaRPr lang="en-GB" sz="1000" dirty="0"/>
          </a:p>
          <a:p>
            <a:pPr marL="0" indent="0" algn="just">
              <a:spcAft>
                <a:spcPts val="300"/>
              </a:spcAft>
              <a:buNone/>
            </a:pPr>
            <a:r>
              <a:rPr lang="en-GB" sz="1000" b="1" dirty="0"/>
              <a:t>Planning</a:t>
            </a:r>
            <a:r>
              <a:rPr lang="en-GB" sz="1000" dirty="0"/>
              <a:t> …………………………………………………………………….…………...15</a:t>
            </a:r>
          </a:p>
          <a:p>
            <a:pPr marL="0" indent="0" algn="just">
              <a:spcAft>
                <a:spcPts val="300"/>
              </a:spcAft>
              <a:buNone/>
            </a:pPr>
            <a:r>
              <a:rPr lang="en-GB" sz="1000" dirty="0"/>
              <a:t>Compliance Obligations…………………………………………………………...….16</a:t>
            </a:r>
          </a:p>
          <a:p>
            <a:pPr marL="0" indent="0" algn="just">
              <a:spcAft>
                <a:spcPts val="300"/>
              </a:spcAft>
              <a:buNone/>
            </a:pPr>
            <a:r>
              <a:rPr lang="en-GB" sz="1000" dirty="0"/>
              <a:t>Significant Risks and Opportunities………………………………………………17</a:t>
            </a:r>
          </a:p>
          <a:p>
            <a:pPr marL="0" indent="0" algn="just">
              <a:spcAft>
                <a:spcPts val="300"/>
              </a:spcAft>
              <a:buNone/>
            </a:pPr>
            <a:r>
              <a:rPr lang="en-GB" sz="1000" dirty="0"/>
              <a:t>Objectives and Targets………………………………………………………….........22</a:t>
            </a:r>
          </a:p>
          <a:p>
            <a:pPr marL="0" indent="0" algn="just">
              <a:spcAft>
                <a:spcPts val="300"/>
              </a:spcAft>
              <a:buNone/>
            </a:pPr>
            <a:r>
              <a:rPr lang="en-GB" sz="1000" dirty="0"/>
              <a:t>Fund Level Programmes…………………………………………………………......26</a:t>
            </a:r>
          </a:p>
          <a:p>
            <a:pPr marL="0" indent="0" algn="just">
              <a:spcAft>
                <a:spcPts val="300"/>
              </a:spcAft>
              <a:buNone/>
            </a:pPr>
            <a:endParaRPr lang="en-GB" sz="1000" dirty="0"/>
          </a:p>
          <a:p>
            <a:pPr marL="0" indent="0" algn="just">
              <a:spcAft>
                <a:spcPts val="300"/>
              </a:spcAft>
              <a:buNone/>
            </a:pPr>
            <a:r>
              <a:rPr lang="en-GB" sz="1000" b="1" dirty="0"/>
              <a:t>Support and Operation</a:t>
            </a:r>
            <a:r>
              <a:rPr lang="en-GB" sz="1000" dirty="0"/>
              <a:t>…………………………………………………………..27</a:t>
            </a:r>
          </a:p>
          <a:p>
            <a:pPr marL="0" indent="0" algn="just">
              <a:spcAft>
                <a:spcPts val="300"/>
              </a:spcAft>
              <a:buNone/>
            </a:pPr>
            <a:r>
              <a:rPr lang="en-GB" sz="1000" dirty="0"/>
              <a:t>Minimum Standards – Control …………………………………………………….28</a:t>
            </a:r>
          </a:p>
          <a:p>
            <a:pPr marL="0" indent="0" algn="just">
              <a:spcAft>
                <a:spcPts val="300"/>
              </a:spcAft>
              <a:buNone/>
            </a:pPr>
            <a:r>
              <a:rPr lang="en-GB" sz="1000" dirty="0"/>
              <a:t>Asset Level Sustainability Integration …………………………………………...29</a:t>
            </a:r>
          </a:p>
          <a:p>
            <a:pPr marL="0" indent="0" algn="just">
              <a:spcAft>
                <a:spcPts val="300"/>
              </a:spcAft>
              <a:buNone/>
            </a:pPr>
            <a:r>
              <a:rPr lang="en-GB" sz="1000" dirty="0"/>
              <a:t>ESG risks on Acquisition – BSAT……………………………………………….....30</a:t>
            </a:r>
          </a:p>
          <a:p>
            <a:pPr marL="0" indent="0" algn="just">
              <a:spcAft>
                <a:spcPts val="300"/>
              </a:spcAft>
              <a:buNone/>
            </a:pPr>
            <a:r>
              <a:rPr lang="en-GB" sz="1000" dirty="0"/>
              <a:t>Sustainable Asset Management Plan ……………………………………………..31</a:t>
            </a:r>
          </a:p>
          <a:p>
            <a:pPr marL="0" indent="0" algn="just">
              <a:spcAft>
                <a:spcPts val="300"/>
              </a:spcAft>
              <a:buNone/>
            </a:pPr>
            <a:r>
              <a:rPr lang="en-GB" sz="1000" dirty="0"/>
              <a:t>Training and Communication ……………………………………………………….32</a:t>
            </a:r>
          </a:p>
          <a:p>
            <a:pPr marL="0" indent="0" algn="just">
              <a:spcAft>
                <a:spcPts val="300"/>
              </a:spcAft>
              <a:buNone/>
            </a:pPr>
            <a:r>
              <a:rPr lang="en-GB" sz="1000" dirty="0"/>
              <a:t>Record Keeping ……………………………………………………………………….....33</a:t>
            </a:r>
          </a:p>
          <a:p>
            <a:pPr marL="228600" indent="-228600" algn="just">
              <a:spcAft>
                <a:spcPts val="300"/>
              </a:spcAft>
              <a:buFont typeface="+mj-lt"/>
              <a:buAutoNum type="arabicPeriod"/>
            </a:pPr>
            <a:endParaRPr lang="en-GB" sz="1000" dirty="0"/>
          </a:p>
          <a:p>
            <a:pPr marL="0" indent="0" algn="just">
              <a:spcAft>
                <a:spcPts val="300"/>
              </a:spcAft>
              <a:buNone/>
            </a:pPr>
            <a:r>
              <a:rPr lang="en-GB" sz="1000" b="1" dirty="0"/>
              <a:t>Performance Evaluation</a:t>
            </a:r>
            <a:r>
              <a:rPr lang="en-GB" sz="1000" dirty="0"/>
              <a:t>………………………………………………………..34</a:t>
            </a:r>
            <a:endParaRPr lang="en-GB" sz="1000" b="1" dirty="0"/>
          </a:p>
          <a:p>
            <a:pPr marL="0" indent="0" algn="just">
              <a:spcAft>
                <a:spcPts val="300"/>
              </a:spcAft>
              <a:buNone/>
            </a:pPr>
            <a:r>
              <a:rPr lang="en-GB" sz="1000" dirty="0"/>
              <a:t>Monitoring Performance ……………………………………………………….…...35</a:t>
            </a:r>
          </a:p>
          <a:p>
            <a:pPr marL="0" indent="0" algn="just">
              <a:spcAft>
                <a:spcPts val="300"/>
              </a:spcAft>
              <a:buNone/>
            </a:pPr>
            <a:r>
              <a:rPr lang="en-GB" sz="1000" dirty="0"/>
              <a:t>Monitoring Performance timeline and escalation process……………….36</a:t>
            </a:r>
          </a:p>
          <a:p>
            <a:pPr marL="0" indent="0" algn="just">
              <a:spcAft>
                <a:spcPts val="300"/>
              </a:spcAft>
              <a:buNone/>
            </a:pPr>
            <a:r>
              <a:rPr lang="en-GB" sz="1000" dirty="0"/>
              <a:t>Non-conformance …………………………………,,,……………………...............37</a:t>
            </a:r>
          </a:p>
          <a:p>
            <a:pPr marL="0" indent="0" algn="just">
              <a:spcAft>
                <a:spcPts val="300"/>
              </a:spcAft>
              <a:buNone/>
            </a:pPr>
            <a:r>
              <a:rPr lang="en-GB" sz="1000" dirty="0"/>
              <a:t>Audit and Review ………………………………………………………….....…........38</a:t>
            </a:r>
          </a:p>
          <a:p>
            <a:pPr marL="0" indent="0" algn="just">
              <a:spcAft>
                <a:spcPts val="300"/>
              </a:spcAft>
              <a:buNone/>
            </a:pPr>
            <a:endParaRPr lang="en-GB" sz="1000" dirty="0"/>
          </a:p>
          <a:p>
            <a:pPr marL="0" indent="0" algn="just">
              <a:spcAft>
                <a:spcPts val="300"/>
              </a:spcAft>
              <a:buNone/>
            </a:pPr>
            <a:endParaRPr lang="en-GB" sz="1000" dirty="0"/>
          </a:p>
          <a:p>
            <a:pPr marL="228600" indent="-228600" algn="just">
              <a:spcAft>
                <a:spcPts val="300"/>
              </a:spcAft>
              <a:buFont typeface="+mj-lt"/>
              <a:buAutoNum type="arabicPeriod"/>
            </a:pPr>
            <a:endParaRPr lang="en-GB" sz="1000" dirty="0"/>
          </a:p>
        </p:txBody>
      </p:sp>
      <p:sp>
        <p:nvSpPr>
          <p:cNvPr id="4" name="Slide Number Placeholder 3"/>
          <p:cNvSpPr>
            <a:spLocks noGrp="1"/>
          </p:cNvSpPr>
          <p:nvPr>
            <p:ph type="sldNum" sz="quarter" idx="12"/>
          </p:nvPr>
        </p:nvSpPr>
        <p:spPr/>
        <p:txBody>
          <a:bodyPr/>
          <a:lstStyle/>
          <a:p>
            <a:fld id="{8FBF9E81-EB8F-0544-B4FB-9AFFA33323F3}" type="slidenum">
              <a:rPr lang="en-US" smtClean="0">
                <a:solidFill>
                  <a:srgbClr val="4C4C4C">
                    <a:tint val="75000"/>
                  </a:srgbClr>
                </a:solidFill>
              </a:rPr>
              <a:pPr/>
              <a:t>2</a:t>
            </a:fld>
            <a:endParaRPr lang="en-US" dirty="0">
              <a:solidFill>
                <a:srgbClr val="4C4C4C">
                  <a:tint val="75000"/>
                </a:srgbClr>
              </a:solidFill>
            </a:endParaRPr>
          </a:p>
        </p:txBody>
      </p:sp>
    </p:spTree>
    <p:extLst>
      <p:ext uri="{BB962C8B-B14F-4D97-AF65-F5344CB8AC3E}">
        <p14:creationId xmlns:p14="http://schemas.microsoft.com/office/powerpoint/2010/main" val="2109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434" y="39386"/>
            <a:ext cx="7812677" cy="931862"/>
          </a:xfrm>
        </p:spPr>
        <p:txBody>
          <a:bodyPr/>
          <a:lstStyle/>
          <a:p>
            <a:r>
              <a:rPr lang="en-GB" sz="2600" dirty="0">
                <a:solidFill>
                  <a:schemeClr val="accent6"/>
                </a:solidFill>
                <a:latin typeface="Arno Pro Display" panose="02020502050506020403"/>
              </a:rPr>
              <a:t>Significant Risks and Opportunities (Continued)</a:t>
            </a:r>
          </a:p>
        </p:txBody>
      </p:sp>
      <p:sp>
        <p:nvSpPr>
          <p:cNvPr id="14" name="Content Placeholder 9"/>
          <p:cNvSpPr>
            <a:spLocks noGrp="1"/>
          </p:cNvSpPr>
          <p:nvPr>
            <p:ph idx="1"/>
          </p:nvPr>
        </p:nvSpPr>
        <p:spPr>
          <a:xfrm>
            <a:off x="539706" y="1260661"/>
            <a:ext cx="8368592" cy="5199491"/>
          </a:xfrm>
        </p:spPr>
        <p:txBody>
          <a:bodyPr/>
          <a:lstStyle/>
          <a:p>
            <a:pPr marL="0" indent="0">
              <a:buNone/>
            </a:pPr>
            <a:r>
              <a:rPr lang="en-GB" sz="1400" b="1" dirty="0">
                <a:solidFill>
                  <a:schemeClr val="bg1">
                    <a:lumMod val="50000"/>
                  </a:schemeClr>
                </a:solidFill>
              </a:rPr>
              <a:t>Category 2:  Corporate Operations </a:t>
            </a:r>
          </a:p>
          <a:p>
            <a:pPr marL="0" indent="0">
              <a:buNone/>
            </a:pPr>
            <a:endParaRPr lang="en-GB" b="1" dirty="0">
              <a:solidFill>
                <a:schemeClr val="bg1">
                  <a:lumMod val="50000"/>
                </a:schemeClr>
              </a:solidFill>
            </a:endParaRPr>
          </a:p>
          <a:p>
            <a:pPr marL="0" indent="0">
              <a:buNone/>
            </a:pPr>
            <a:r>
              <a:rPr lang="en-GB" b="1" dirty="0">
                <a:solidFill>
                  <a:schemeClr val="bg1">
                    <a:lumMod val="50000"/>
                  </a:schemeClr>
                </a:solidFill>
              </a:rPr>
              <a:t>Significant Impacts </a:t>
            </a:r>
          </a:p>
          <a:p>
            <a:pPr marL="228600" indent="-228600">
              <a:buFont typeface="+mj-lt"/>
              <a:buAutoNum type="arabicPeriod"/>
            </a:pPr>
            <a:r>
              <a:rPr lang="en-GB" dirty="0">
                <a:solidFill>
                  <a:schemeClr val="bg1">
                    <a:lumMod val="50000"/>
                  </a:schemeClr>
                </a:solidFill>
              </a:rPr>
              <a:t>Energy Consumption</a:t>
            </a:r>
          </a:p>
          <a:p>
            <a:pPr marL="228600" indent="-228600">
              <a:buFont typeface="+mj-lt"/>
              <a:buAutoNum type="arabicPeriod"/>
            </a:pPr>
            <a:r>
              <a:rPr lang="en-GB" dirty="0">
                <a:solidFill>
                  <a:schemeClr val="bg1">
                    <a:lumMod val="50000"/>
                  </a:schemeClr>
                </a:solidFill>
              </a:rPr>
              <a:t>General Waste Management (storage and disposal)</a:t>
            </a:r>
          </a:p>
          <a:p>
            <a:pPr marL="228600" indent="-228600">
              <a:buFont typeface="+mj-lt"/>
              <a:buAutoNum type="arabicPeriod"/>
            </a:pPr>
            <a:r>
              <a:rPr lang="en-GB" dirty="0">
                <a:solidFill>
                  <a:schemeClr val="bg1">
                    <a:lumMod val="50000"/>
                  </a:schemeClr>
                </a:solidFill>
              </a:rPr>
              <a:t>Transport (business)</a:t>
            </a:r>
          </a:p>
          <a:p>
            <a:pPr marL="228600" indent="-228600">
              <a:buFont typeface="+mj-lt"/>
              <a:buAutoNum type="arabicPeriod"/>
            </a:pPr>
            <a:r>
              <a:rPr lang="en-GB" dirty="0">
                <a:solidFill>
                  <a:schemeClr val="bg1">
                    <a:lumMod val="50000"/>
                  </a:schemeClr>
                </a:solidFill>
              </a:rPr>
              <a:t>Environmental Aspects (impacts of climate change and lack of space)</a:t>
            </a:r>
          </a:p>
          <a:p>
            <a:pPr marL="0" indent="0">
              <a:buNone/>
            </a:pPr>
            <a:endParaRPr lang="en-GB" b="1" dirty="0">
              <a:solidFill>
                <a:schemeClr val="bg1">
                  <a:lumMod val="50000"/>
                </a:schemeClr>
              </a:solidFill>
            </a:endParaRPr>
          </a:p>
          <a:p>
            <a:pPr marL="0" indent="0">
              <a:buNone/>
            </a:pPr>
            <a:r>
              <a:rPr lang="en-GB" b="1" dirty="0">
                <a:solidFill>
                  <a:schemeClr val="bg1">
                    <a:lumMod val="50000"/>
                  </a:schemeClr>
                </a:solidFill>
              </a:rPr>
              <a:t>Management Needed </a:t>
            </a:r>
            <a:endParaRPr lang="en-GB" dirty="0">
              <a:solidFill>
                <a:schemeClr val="bg1">
                  <a:lumMod val="50000"/>
                </a:schemeClr>
              </a:solidFill>
            </a:endParaRPr>
          </a:p>
          <a:p>
            <a:pPr marL="228600" indent="-228600">
              <a:buFont typeface="+mj-lt"/>
              <a:buAutoNum type="arabicPeriod"/>
            </a:pPr>
            <a:r>
              <a:rPr lang="en-GB" dirty="0">
                <a:solidFill>
                  <a:schemeClr val="bg1">
                    <a:lumMod val="50000"/>
                  </a:schemeClr>
                </a:solidFill>
              </a:rPr>
              <a:t>Hazardous Waste Management</a:t>
            </a:r>
          </a:p>
          <a:p>
            <a:pPr marL="228600" indent="-228600">
              <a:buFont typeface="+mj-lt"/>
              <a:buAutoNum type="arabicPeriod"/>
            </a:pPr>
            <a:r>
              <a:rPr lang="en-GB" dirty="0">
                <a:solidFill>
                  <a:schemeClr val="bg1">
                    <a:lumMod val="50000"/>
                  </a:schemeClr>
                </a:solidFill>
              </a:rPr>
              <a:t>Water consumption</a:t>
            </a:r>
          </a:p>
          <a:p>
            <a:pPr marL="228600" indent="-228600">
              <a:buFont typeface="+mj-lt"/>
              <a:buAutoNum type="arabicPeriod"/>
            </a:pPr>
            <a:r>
              <a:rPr lang="en-GB" dirty="0">
                <a:solidFill>
                  <a:schemeClr val="bg1">
                    <a:lumMod val="50000"/>
                  </a:schemeClr>
                </a:solidFill>
              </a:rPr>
              <a:t>Political Aspects (changes in regulations and business rates)</a:t>
            </a:r>
          </a:p>
          <a:p>
            <a:pPr marL="228600" indent="-228600">
              <a:buFont typeface="+mj-lt"/>
              <a:buAutoNum type="arabicPeriod"/>
            </a:pPr>
            <a:endParaRPr lang="en-GB" sz="1400" dirty="0">
              <a:solidFill>
                <a:schemeClr val="bg1">
                  <a:lumMod val="50000"/>
                </a:schemeClr>
              </a:solidFill>
            </a:endParaRPr>
          </a:p>
          <a:p>
            <a:pPr marL="0" indent="0">
              <a:buNone/>
            </a:pPr>
            <a:r>
              <a:rPr lang="en-GB" b="1" dirty="0">
                <a:solidFill>
                  <a:schemeClr val="bg1">
                    <a:lumMod val="50000"/>
                  </a:schemeClr>
                </a:solidFill>
              </a:rPr>
              <a:t>Positive Impacts</a:t>
            </a:r>
            <a:endParaRPr lang="en-GB" dirty="0">
              <a:solidFill>
                <a:schemeClr val="bg1">
                  <a:lumMod val="50000"/>
                </a:schemeClr>
              </a:solidFill>
            </a:endParaRPr>
          </a:p>
          <a:p>
            <a:pPr marL="228600" indent="-228600">
              <a:buFont typeface="+mj-lt"/>
              <a:buAutoNum type="arabicPeriod"/>
            </a:pPr>
            <a:r>
              <a:rPr lang="en-GB" dirty="0">
                <a:solidFill>
                  <a:schemeClr val="bg1">
                    <a:lumMod val="50000"/>
                  </a:schemeClr>
                </a:solidFill>
              </a:rPr>
              <a:t>Social Aspects (opportunity to engage with staff)</a:t>
            </a:r>
          </a:p>
          <a:p>
            <a:pPr marL="228600" indent="-228600">
              <a:buFont typeface="+mj-lt"/>
              <a:buAutoNum type="arabicPeriod"/>
            </a:pPr>
            <a:r>
              <a:rPr lang="en-GB" dirty="0">
                <a:solidFill>
                  <a:schemeClr val="bg1">
                    <a:lumMod val="50000"/>
                  </a:schemeClr>
                </a:solidFill>
              </a:rPr>
              <a:t>Technological Aspects (opportunity for efficiency improvements)</a:t>
            </a:r>
          </a:p>
          <a:p>
            <a:pPr marL="228600" indent="-228600">
              <a:buFont typeface="+mj-lt"/>
              <a:buAutoNum type="arabicPeriod"/>
            </a:pPr>
            <a:r>
              <a:rPr lang="en-GB" dirty="0">
                <a:solidFill>
                  <a:schemeClr val="bg1">
                    <a:lumMod val="50000"/>
                  </a:schemeClr>
                </a:solidFill>
              </a:rPr>
              <a:t>Green purchasing policy (materials, supplies and services)</a:t>
            </a:r>
          </a:p>
          <a:p>
            <a:pPr marL="0" indent="0">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20</a:t>
            </a:fld>
            <a:endParaRPr lang="en-US" dirty="0"/>
          </a:p>
        </p:txBody>
      </p:sp>
      <p:sp>
        <p:nvSpPr>
          <p:cNvPr id="16" name="Rectangle 2"/>
          <p:cNvSpPr>
            <a:spLocks noChangeArrowheads="1"/>
          </p:cNvSpPr>
          <p:nvPr/>
        </p:nvSpPr>
        <p:spPr bwMode="auto">
          <a:xfrm>
            <a:off x="916500" y="46513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GB" dirty="0"/>
          </a:p>
        </p:txBody>
      </p:sp>
      <p:graphicFrame>
        <p:nvGraphicFramePr>
          <p:cNvPr id="12" name="Table 11"/>
          <p:cNvGraphicFramePr>
            <a:graphicFrameLocks noGrp="1"/>
          </p:cNvGraphicFramePr>
          <p:nvPr/>
        </p:nvGraphicFramePr>
        <p:xfrm>
          <a:off x="4286774" y="2105637"/>
          <a:ext cx="208280" cy="365760"/>
        </p:xfrm>
        <a:graphic>
          <a:graphicData uri="http://schemas.openxmlformats.org/drawingml/2006/table">
            <a:tbl>
              <a:tblPr/>
              <a:tblGrid>
                <a:gridCol w="208280">
                  <a:extLst>
                    <a:ext uri="{9D8B030D-6E8A-4147-A177-3AD203B41FA5}">
                      <a16:colId xmlns:a16="http://schemas.microsoft.com/office/drawing/2014/main" val="538334374"/>
                    </a:ext>
                  </a:extLst>
                </a:gridCol>
              </a:tblGrid>
              <a:tr h="0">
                <a:tc>
                  <a:txBody>
                    <a:bodyPr/>
                    <a:lstStyle/>
                    <a:p>
                      <a:endParaRPr lang="en-GB" dirty="0"/>
                    </a:p>
                  </a:txBody>
                  <a:tcPr>
                    <a:lnL>
                      <a:noFill/>
                    </a:lnL>
                    <a:lnR>
                      <a:noFill/>
                    </a:lnR>
                    <a:lnT>
                      <a:noFill/>
                    </a:lnT>
                    <a:lnB>
                      <a:noFill/>
                    </a:lnB>
                  </a:tcPr>
                </a:tc>
                <a:extLst>
                  <a:ext uri="{0D108BD9-81ED-4DB2-BD59-A6C34878D82A}">
                    <a16:rowId xmlns:a16="http://schemas.microsoft.com/office/drawing/2014/main" val="3598669907"/>
                  </a:ext>
                </a:extLst>
              </a:tr>
            </a:tbl>
          </a:graphicData>
        </a:graphic>
      </p:graphicFrame>
    </p:spTree>
    <p:extLst>
      <p:ext uri="{BB962C8B-B14F-4D97-AF65-F5344CB8AC3E}">
        <p14:creationId xmlns:p14="http://schemas.microsoft.com/office/powerpoint/2010/main" val="404903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113" y="10209"/>
            <a:ext cx="7812677" cy="931862"/>
          </a:xfrm>
        </p:spPr>
        <p:txBody>
          <a:bodyPr/>
          <a:lstStyle/>
          <a:p>
            <a:r>
              <a:rPr lang="en-GB" sz="2600" dirty="0">
                <a:solidFill>
                  <a:schemeClr val="accent6"/>
                </a:solidFill>
                <a:latin typeface="Arno Pro Display" panose="02020502050506020403"/>
              </a:rPr>
              <a:t>Significant Risks and Opportunities (Continued)</a:t>
            </a:r>
          </a:p>
        </p:txBody>
      </p:sp>
      <p:sp>
        <p:nvSpPr>
          <p:cNvPr id="14" name="Content Placeholder 9"/>
          <p:cNvSpPr>
            <a:spLocks noGrp="1"/>
          </p:cNvSpPr>
          <p:nvPr>
            <p:ph idx="1"/>
          </p:nvPr>
        </p:nvSpPr>
        <p:spPr>
          <a:xfrm>
            <a:off x="539706" y="1260661"/>
            <a:ext cx="8368592" cy="5199491"/>
          </a:xfrm>
        </p:spPr>
        <p:txBody>
          <a:bodyPr/>
          <a:lstStyle/>
          <a:p>
            <a:pPr marL="0" indent="0">
              <a:buNone/>
            </a:pPr>
            <a:r>
              <a:rPr lang="en-GB" sz="1400" b="1" dirty="0">
                <a:solidFill>
                  <a:schemeClr val="bg1">
                    <a:lumMod val="50000"/>
                  </a:schemeClr>
                </a:solidFill>
              </a:rPr>
              <a:t>Category 3:  Development &amp; Refurbishment</a:t>
            </a:r>
          </a:p>
          <a:p>
            <a:pPr marL="0" indent="0">
              <a:buNone/>
            </a:pPr>
            <a:endParaRPr lang="en-GB" b="1" dirty="0">
              <a:solidFill>
                <a:schemeClr val="bg1">
                  <a:lumMod val="50000"/>
                </a:schemeClr>
              </a:solidFill>
            </a:endParaRPr>
          </a:p>
          <a:p>
            <a:pPr marL="0" indent="0">
              <a:buNone/>
            </a:pPr>
            <a:r>
              <a:rPr lang="en-GB" b="1" dirty="0">
                <a:solidFill>
                  <a:schemeClr val="bg1">
                    <a:lumMod val="50000"/>
                  </a:schemeClr>
                </a:solidFill>
              </a:rPr>
              <a:t>Significant Impacts </a:t>
            </a:r>
          </a:p>
          <a:p>
            <a:pPr marL="228600" indent="-228600">
              <a:buFont typeface="+mj-lt"/>
              <a:buAutoNum type="arabicPeriod"/>
            </a:pPr>
            <a:r>
              <a:rPr lang="en-GB" dirty="0">
                <a:solidFill>
                  <a:schemeClr val="bg1">
                    <a:lumMod val="50000"/>
                  </a:schemeClr>
                </a:solidFill>
              </a:rPr>
              <a:t>Energy Use in Construction (multiple fuels)</a:t>
            </a:r>
          </a:p>
          <a:p>
            <a:pPr marL="228600" indent="-228600">
              <a:buFont typeface="+mj-lt"/>
              <a:buAutoNum type="arabicPeriod"/>
            </a:pPr>
            <a:r>
              <a:rPr lang="en-GB" dirty="0">
                <a:solidFill>
                  <a:schemeClr val="bg1">
                    <a:lumMod val="50000"/>
                  </a:schemeClr>
                </a:solidFill>
              </a:rPr>
              <a:t>Embodied carbon</a:t>
            </a:r>
          </a:p>
          <a:p>
            <a:pPr marL="228600" indent="-228600">
              <a:buFont typeface="+mj-lt"/>
              <a:buAutoNum type="arabicPeriod"/>
            </a:pPr>
            <a:r>
              <a:rPr lang="en-GB" dirty="0">
                <a:solidFill>
                  <a:schemeClr val="bg1">
                    <a:lumMod val="50000"/>
                  </a:schemeClr>
                </a:solidFill>
              </a:rPr>
              <a:t>Water Use in Construction</a:t>
            </a:r>
          </a:p>
          <a:p>
            <a:pPr marL="228600" indent="-228600">
              <a:buFont typeface="+mj-lt"/>
              <a:buAutoNum type="arabicPeriod"/>
            </a:pPr>
            <a:r>
              <a:rPr lang="en-GB" dirty="0">
                <a:solidFill>
                  <a:schemeClr val="bg1">
                    <a:lumMod val="50000"/>
                  </a:schemeClr>
                </a:solidFill>
              </a:rPr>
              <a:t>General Waste Management During Construction</a:t>
            </a:r>
          </a:p>
          <a:p>
            <a:pPr marL="228600" indent="-228600">
              <a:buFont typeface="+mj-lt"/>
              <a:buAutoNum type="arabicPeriod"/>
            </a:pPr>
            <a:r>
              <a:rPr lang="en-GB" dirty="0">
                <a:solidFill>
                  <a:schemeClr val="bg1">
                    <a:lumMod val="50000"/>
                  </a:schemeClr>
                </a:solidFill>
              </a:rPr>
              <a:t>Hazardous Waste Management During Construction</a:t>
            </a:r>
          </a:p>
          <a:p>
            <a:pPr marL="228600" indent="-228600">
              <a:buFont typeface="+mj-lt"/>
              <a:buAutoNum type="arabicPeriod"/>
            </a:pPr>
            <a:r>
              <a:rPr lang="en-GB" dirty="0">
                <a:solidFill>
                  <a:schemeClr val="bg1">
                    <a:lumMod val="50000"/>
                  </a:schemeClr>
                </a:solidFill>
              </a:rPr>
              <a:t>Pollution </a:t>
            </a:r>
          </a:p>
          <a:p>
            <a:pPr marL="228600" indent="-228600">
              <a:buFont typeface="+mj-lt"/>
              <a:buAutoNum type="arabicPeriod"/>
            </a:pPr>
            <a:r>
              <a:rPr lang="en-GB" dirty="0">
                <a:solidFill>
                  <a:schemeClr val="bg1">
                    <a:lumMod val="50000"/>
                  </a:schemeClr>
                </a:solidFill>
              </a:rPr>
              <a:t>Use and Storage of Materials</a:t>
            </a:r>
          </a:p>
          <a:p>
            <a:pPr marL="228600" indent="-228600">
              <a:buFont typeface="+mj-lt"/>
              <a:buAutoNum type="arabicPeriod"/>
            </a:pPr>
            <a:r>
              <a:rPr lang="en-GB" dirty="0">
                <a:solidFill>
                  <a:schemeClr val="bg1">
                    <a:lumMod val="50000"/>
                  </a:schemeClr>
                </a:solidFill>
              </a:rPr>
              <a:t>On Site Spills (an emergency situation)</a:t>
            </a:r>
          </a:p>
          <a:p>
            <a:pPr marL="228600" indent="-228600">
              <a:buFont typeface="+mj-lt"/>
              <a:buAutoNum type="arabicPeriod"/>
            </a:pPr>
            <a:r>
              <a:rPr lang="en-GB" dirty="0">
                <a:solidFill>
                  <a:schemeClr val="bg1">
                    <a:lumMod val="50000"/>
                  </a:schemeClr>
                </a:solidFill>
              </a:rPr>
              <a:t>Related Health and Safety Risks (an emergency situation)</a:t>
            </a:r>
          </a:p>
          <a:p>
            <a:pPr marL="228600" indent="-228600">
              <a:buFont typeface="+mj-lt"/>
              <a:buAutoNum type="arabicPeriod"/>
            </a:pPr>
            <a:r>
              <a:rPr lang="en-GB" dirty="0">
                <a:solidFill>
                  <a:schemeClr val="bg1">
                    <a:lumMod val="50000"/>
                  </a:schemeClr>
                </a:solidFill>
              </a:rPr>
              <a:t>Environmental Aspects (impacts of climate change and lack of space)</a:t>
            </a:r>
          </a:p>
          <a:p>
            <a:pPr marL="0" indent="0">
              <a:buNone/>
            </a:pPr>
            <a:endParaRPr lang="en-GB" b="1" dirty="0">
              <a:solidFill>
                <a:schemeClr val="bg1">
                  <a:lumMod val="50000"/>
                </a:schemeClr>
              </a:solidFill>
            </a:endParaRPr>
          </a:p>
          <a:p>
            <a:pPr marL="0" indent="0">
              <a:buNone/>
            </a:pPr>
            <a:r>
              <a:rPr lang="en-GB" b="1" dirty="0">
                <a:solidFill>
                  <a:schemeClr val="bg1">
                    <a:lumMod val="50000"/>
                  </a:schemeClr>
                </a:solidFill>
              </a:rPr>
              <a:t>Management Needed </a:t>
            </a:r>
            <a:endParaRPr lang="en-GB" dirty="0">
              <a:solidFill>
                <a:schemeClr val="bg1">
                  <a:lumMod val="50000"/>
                </a:schemeClr>
              </a:solidFill>
            </a:endParaRPr>
          </a:p>
          <a:p>
            <a:pPr marL="228600" indent="-228600">
              <a:buFont typeface="+mj-lt"/>
              <a:buAutoNum type="arabicPeriod"/>
            </a:pPr>
            <a:r>
              <a:rPr lang="en-GB" dirty="0">
                <a:solidFill>
                  <a:schemeClr val="bg1">
                    <a:lumMod val="50000"/>
                  </a:schemeClr>
                </a:solidFill>
              </a:rPr>
              <a:t>Fire (an emergency situation)</a:t>
            </a:r>
          </a:p>
          <a:p>
            <a:pPr marL="228600" indent="-228600">
              <a:buFont typeface="+mj-lt"/>
              <a:buAutoNum type="arabicPeriod"/>
            </a:pPr>
            <a:r>
              <a:rPr lang="en-GB" dirty="0">
                <a:solidFill>
                  <a:schemeClr val="bg1">
                    <a:lumMod val="50000"/>
                  </a:schemeClr>
                </a:solidFill>
              </a:rPr>
              <a:t>Flooding (an emergency situation)</a:t>
            </a:r>
          </a:p>
          <a:p>
            <a:pPr marL="228600" indent="-228600">
              <a:buFont typeface="+mj-lt"/>
              <a:buAutoNum type="arabicPeriod"/>
            </a:pPr>
            <a:r>
              <a:rPr lang="en-GB" dirty="0">
                <a:solidFill>
                  <a:schemeClr val="bg1">
                    <a:lumMod val="50000"/>
                  </a:schemeClr>
                </a:solidFill>
              </a:rPr>
              <a:t>Biodiversity </a:t>
            </a:r>
          </a:p>
          <a:p>
            <a:pPr marL="228600" indent="-228600">
              <a:buFont typeface="+mj-lt"/>
              <a:buAutoNum type="arabicPeriod"/>
            </a:pPr>
            <a:r>
              <a:rPr lang="en-GB" dirty="0">
                <a:solidFill>
                  <a:schemeClr val="bg1">
                    <a:lumMod val="50000"/>
                  </a:schemeClr>
                </a:solidFill>
              </a:rPr>
              <a:t>Political Aspects (changes in regulations and business rates)</a:t>
            </a:r>
          </a:p>
          <a:p>
            <a:pPr marL="0" indent="0">
              <a:buNone/>
            </a:pPr>
            <a:endParaRPr lang="en-GB" sz="1400" dirty="0">
              <a:solidFill>
                <a:schemeClr val="bg1">
                  <a:lumMod val="50000"/>
                </a:schemeClr>
              </a:solidFill>
            </a:endParaRPr>
          </a:p>
          <a:p>
            <a:pPr marL="0" indent="0">
              <a:buNone/>
            </a:pPr>
            <a:r>
              <a:rPr lang="en-GB" b="1" dirty="0">
                <a:solidFill>
                  <a:schemeClr val="bg1">
                    <a:lumMod val="50000"/>
                  </a:schemeClr>
                </a:solidFill>
              </a:rPr>
              <a:t>Positive Impacts</a:t>
            </a:r>
            <a:endParaRPr lang="en-GB" dirty="0">
              <a:solidFill>
                <a:schemeClr val="bg1">
                  <a:lumMod val="50000"/>
                </a:schemeClr>
              </a:solidFill>
            </a:endParaRPr>
          </a:p>
          <a:p>
            <a:pPr marL="228600" indent="-228600">
              <a:buFont typeface="+mj-lt"/>
              <a:buAutoNum type="arabicPeriod"/>
            </a:pPr>
            <a:r>
              <a:rPr lang="en-GB" dirty="0">
                <a:solidFill>
                  <a:schemeClr val="bg1">
                    <a:lumMod val="50000"/>
                  </a:schemeClr>
                </a:solidFill>
              </a:rPr>
              <a:t>Social Aspects (opportunity for local community and tenant engagement)</a:t>
            </a:r>
          </a:p>
          <a:p>
            <a:pPr marL="228600" indent="-228600">
              <a:buFont typeface="+mj-lt"/>
              <a:buAutoNum type="arabicPeriod"/>
            </a:pPr>
            <a:r>
              <a:rPr lang="en-GB" dirty="0">
                <a:solidFill>
                  <a:schemeClr val="bg1">
                    <a:lumMod val="50000"/>
                  </a:schemeClr>
                </a:solidFill>
              </a:rPr>
              <a:t>Technological Aspects (opportunity for efficiency improvements)</a:t>
            </a:r>
          </a:p>
          <a:p>
            <a:pPr marL="0" indent="0">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21</a:t>
            </a:fld>
            <a:endParaRPr lang="en-US" dirty="0"/>
          </a:p>
        </p:txBody>
      </p:sp>
      <p:sp>
        <p:nvSpPr>
          <p:cNvPr id="16" name="Rectangle 2"/>
          <p:cNvSpPr>
            <a:spLocks noChangeArrowheads="1"/>
          </p:cNvSpPr>
          <p:nvPr/>
        </p:nvSpPr>
        <p:spPr bwMode="auto">
          <a:xfrm>
            <a:off x="916500" y="46513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GB" dirty="0"/>
          </a:p>
        </p:txBody>
      </p:sp>
      <p:graphicFrame>
        <p:nvGraphicFramePr>
          <p:cNvPr id="12" name="Table 11"/>
          <p:cNvGraphicFramePr>
            <a:graphicFrameLocks noGrp="1"/>
          </p:cNvGraphicFramePr>
          <p:nvPr/>
        </p:nvGraphicFramePr>
        <p:xfrm>
          <a:off x="4286774" y="2105637"/>
          <a:ext cx="208280" cy="365760"/>
        </p:xfrm>
        <a:graphic>
          <a:graphicData uri="http://schemas.openxmlformats.org/drawingml/2006/table">
            <a:tbl>
              <a:tblPr/>
              <a:tblGrid>
                <a:gridCol w="208280">
                  <a:extLst>
                    <a:ext uri="{9D8B030D-6E8A-4147-A177-3AD203B41FA5}">
                      <a16:colId xmlns:a16="http://schemas.microsoft.com/office/drawing/2014/main" val="538334374"/>
                    </a:ext>
                  </a:extLst>
                </a:gridCol>
              </a:tblGrid>
              <a:tr h="0">
                <a:tc>
                  <a:txBody>
                    <a:bodyPr/>
                    <a:lstStyle/>
                    <a:p>
                      <a:endParaRPr lang="en-GB" dirty="0"/>
                    </a:p>
                  </a:txBody>
                  <a:tcPr>
                    <a:lnL>
                      <a:noFill/>
                    </a:lnL>
                    <a:lnR>
                      <a:noFill/>
                    </a:lnR>
                    <a:lnT>
                      <a:noFill/>
                    </a:lnT>
                    <a:lnB>
                      <a:noFill/>
                    </a:lnB>
                  </a:tcPr>
                </a:tc>
                <a:extLst>
                  <a:ext uri="{0D108BD9-81ED-4DB2-BD59-A6C34878D82A}">
                    <a16:rowId xmlns:a16="http://schemas.microsoft.com/office/drawing/2014/main" val="3598669907"/>
                  </a:ext>
                </a:extLst>
              </a:tr>
            </a:tbl>
          </a:graphicData>
        </a:graphic>
      </p:graphicFrame>
    </p:spTree>
    <p:extLst>
      <p:ext uri="{BB962C8B-B14F-4D97-AF65-F5344CB8AC3E}">
        <p14:creationId xmlns:p14="http://schemas.microsoft.com/office/powerpoint/2010/main" val="334379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3C4D03C-F2DE-4CB6-BF02-AA441A2D134D}"/>
              </a:ext>
            </a:extLst>
          </p:cNvPr>
          <p:cNvGraphicFramePr>
            <a:graphicFrameLocks noGrp="1"/>
          </p:cNvGraphicFramePr>
          <p:nvPr>
            <p:ph idx="1"/>
            <p:extLst>
              <p:ext uri="{D42A27DB-BD31-4B8C-83A1-F6EECF244321}">
                <p14:modId xmlns:p14="http://schemas.microsoft.com/office/powerpoint/2010/main" val="1055429417"/>
              </p:ext>
            </p:extLst>
          </p:nvPr>
        </p:nvGraphicFramePr>
        <p:xfrm>
          <a:off x="1089935" y="1474731"/>
          <a:ext cx="7200390" cy="3719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4E87A25-4A8B-4587-AF66-0C6AA7B50A92}"/>
              </a:ext>
            </a:extLst>
          </p:cNvPr>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Slide Number Placeholder 4">
            <a:extLst>
              <a:ext uri="{FF2B5EF4-FFF2-40B4-BE49-F238E27FC236}">
                <a16:creationId xmlns:a16="http://schemas.microsoft.com/office/drawing/2014/main" id="{1E370FB7-A42E-4A9B-B152-EE98E2F44E2D}"/>
              </a:ext>
            </a:extLst>
          </p:cNvPr>
          <p:cNvSpPr>
            <a:spLocks noGrp="1"/>
          </p:cNvSpPr>
          <p:nvPr>
            <p:ph type="sldNum" sz="quarter" idx="12"/>
          </p:nvPr>
        </p:nvSpPr>
        <p:spPr/>
        <p:txBody>
          <a:bodyPr/>
          <a:lstStyle/>
          <a:p>
            <a:fld id="{8FBF9E81-EB8F-0544-B4FB-9AFFA33323F3}" type="slidenum">
              <a:rPr lang="en-US" smtClean="0"/>
              <a:t>22</a:t>
            </a:fld>
            <a:endParaRPr lang="en-US" dirty="0"/>
          </a:p>
        </p:txBody>
      </p:sp>
      <p:pic>
        <p:nvPicPr>
          <p:cNvPr id="10" name="Picture 9">
            <a:extLst>
              <a:ext uri="{FF2B5EF4-FFF2-40B4-BE49-F238E27FC236}">
                <a16:creationId xmlns:a16="http://schemas.microsoft.com/office/drawing/2014/main" id="{9DD55AD8-58C7-40DB-8F93-89B803296210}"/>
              </a:ext>
            </a:extLst>
          </p:cNvPr>
          <p:cNvPicPr>
            <a:picLocks noChangeAspect="1"/>
          </p:cNvPicPr>
          <p:nvPr/>
        </p:nvPicPr>
        <p:blipFill rotWithShape="1">
          <a:blip r:embed="rId7"/>
          <a:srcRect l="3549" t="4121" r="1996" b="5175"/>
          <a:stretch/>
        </p:blipFill>
        <p:spPr>
          <a:xfrm>
            <a:off x="1857773" y="5019662"/>
            <a:ext cx="419804" cy="403123"/>
          </a:xfrm>
          <a:prstGeom prst="rect">
            <a:avLst/>
          </a:prstGeom>
        </p:spPr>
      </p:pic>
      <p:pic>
        <p:nvPicPr>
          <p:cNvPr id="12" name="Picture 11">
            <a:extLst>
              <a:ext uri="{FF2B5EF4-FFF2-40B4-BE49-F238E27FC236}">
                <a16:creationId xmlns:a16="http://schemas.microsoft.com/office/drawing/2014/main" id="{0F9AD1FE-1C6E-43A8-AF80-527AEDA9E6DD}"/>
              </a:ext>
            </a:extLst>
          </p:cNvPr>
          <p:cNvPicPr>
            <a:picLocks noChangeAspect="1"/>
          </p:cNvPicPr>
          <p:nvPr/>
        </p:nvPicPr>
        <p:blipFill rotWithShape="1">
          <a:blip r:embed="rId8"/>
          <a:srcRect l="6668" t="3939" r="4604" b="4359"/>
          <a:stretch/>
        </p:blipFill>
        <p:spPr>
          <a:xfrm>
            <a:off x="2299313" y="5019662"/>
            <a:ext cx="398976" cy="403123"/>
          </a:xfrm>
          <a:prstGeom prst="rect">
            <a:avLst/>
          </a:prstGeom>
        </p:spPr>
      </p:pic>
      <p:pic>
        <p:nvPicPr>
          <p:cNvPr id="14" name="Picture 13">
            <a:extLst>
              <a:ext uri="{FF2B5EF4-FFF2-40B4-BE49-F238E27FC236}">
                <a16:creationId xmlns:a16="http://schemas.microsoft.com/office/drawing/2014/main" id="{988D9FEE-5C8A-4C27-80E7-81725454A2C1}"/>
              </a:ext>
            </a:extLst>
          </p:cNvPr>
          <p:cNvPicPr>
            <a:picLocks noChangeAspect="1"/>
          </p:cNvPicPr>
          <p:nvPr/>
        </p:nvPicPr>
        <p:blipFill>
          <a:blip r:embed="rId9"/>
          <a:stretch>
            <a:fillRect/>
          </a:stretch>
        </p:blipFill>
        <p:spPr>
          <a:xfrm>
            <a:off x="135111" y="7933287"/>
            <a:ext cx="4491454" cy="2136504"/>
          </a:xfrm>
          <a:prstGeom prst="rect">
            <a:avLst/>
          </a:prstGeom>
        </p:spPr>
      </p:pic>
      <p:pic>
        <p:nvPicPr>
          <p:cNvPr id="16" name="Picture 15">
            <a:extLst>
              <a:ext uri="{FF2B5EF4-FFF2-40B4-BE49-F238E27FC236}">
                <a16:creationId xmlns:a16="http://schemas.microsoft.com/office/drawing/2014/main" id="{25BDFB1C-62CF-49C9-A20D-DD17BA584FD7}"/>
              </a:ext>
            </a:extLst>
          </p:cNvPr>
          <p:cNvPicPr>
            <a:picLocks noChangeAspect="1"/>
          </p:cNvPicPr>
          <p:nvPr/>
        </p:nvPicPr>
        <p:blipFill>
          <a:blip r:embed="rId10"/>
          <a:stretch>
            <a:fillRect/>
          </a:stretch>
        </p:blipFill>
        <p:spPr>
          <a:xfrm>
            <a:off x="4813089" y="7319881"/>
            <a:ext cx="4351070" cy="4613029"/>
          </a:xfrm>
          <a:prstGeom prst="rect">
            <a:avLst/>
          </a:prstGeom>
        </p:spPr>
      </p:pic>
      <p:pic>
        <p:nvPicPr>
          <p:cNvPr id="18" name="Picture 17">
            <a:extLst>
              <a:ext uri="{FF2B5EF4-FFF2-40B4-BE49-F238E27FC236}">
                <a16:creationId xmlns:a16="http://schemas.microsoft.com/office/drawing/2014/main" id="{83D414FD-AA0C-43FB-A7B1-77D3D47BB31A}"/>
              </a:ext>
            </a:extLst>
          </p:cNvPr>
          <p:cNvPicPr>
            <a:picLocks noChangeAspect="1"/>
          </p:cNvPicPr>
          <p:nvPr/>
        </p:nvPicPr>
        <p:blipFill rotWithShape="1">
          <a:blip r:embed="rId11"/>
          <a:srcRect l="4517" t="5263" r="6354" b="6768"/>
          <a:stretch/>
        </p:blipFill>
        <p:spPr>
          <a:xfrm>
            <a:off x="6703687" y="5043407"/>
            <a:ext cx="387145" cy="379378"/>
          </a:xfrm>
          <a:prstGeom prst="rect">
            <a:avLst/>
          </a:prstGeom>
        </p:spPr>
      </p:pic>
      <p:pic>
        <p:nvPicPr>
          <p:cNvPr id="20" name="Picture 19">
            <a:extLst>
              <a:ext uri="{FF2B5EF4-FFF2-40B4-BE49-F238E27FC236}">
                <a16:creationId xmlns:a16="http://schemas.microsoft.com/office/drawing/2014/main" id="{32232F32-5A99-4162-9A02-4D1A17879CC4}"/>
              </a:ext>
            </a:extLst>
          </p:cNvPr>
          <p:cNvPicPr>
            <a:picLocks noChangeAspect="1"/>
          </p:cNvPicPr>
          <p:nvPr/>
        </p:nvPicPr>
        <p:blipFill rotWithShape="1">
          <a:blip r:embed="rId12"/>
          <a:srcRect l="5066" t="7284" r="3926" b="3492"/>
          <a:stretch/>
        </p:blipFill>
        <p:spPr>
          <a:xfrm>
            <a:off x="4420983" y="5038366"/>
            <a:ext cx="392106" cy="384419"/>
          </a:xfrm>
          <a:prstGeom prst="rect">
            <a:avLst/>
          </a:prstGeom>
        </p:spPr>
      </p:pic>
      <p:pic>
        <p:nvPicPr>
          <p:cNvPr id="22" name="Picture 21">
            <a:extLst>
              <a:ext uri="{FF2B5EF4-FFF2-40B4-BE49-F238E27FC236}">
                <a16:creationId xmlns:a16="http://schemas.microsoft.com/office/drawing/2014/main" id="{2F76B4B0-8118-4E26-9413-C557066771E1}"/>
              </a:ext>
            </a:extLst>
          </p:cNvPr>
          <p:cNvPicPr>
            <a:picLocks noChangeAspect="1"/>
          </p:cNvPicPr>
          <p:nvPr/>
        </p:nvPicPr>
        <p:blipFill rotWithShape="1">
          <a:blip r:embed="rId13"/>
          <a:srcRect l="5165" t="5559" r="5843" b="4020"/>
          <a:stretch/>
        </p:blipFill>
        <p:spPr>
          <a:xfrm>
            <a:off x="3985698" y="5035930"/>
            <a:ext cx="392107" cy="386855"/>
          </a:xfrm>
          <a:prstGeom prst="rect">
            <a:avLst/>
          </a:prstGeom>
        </p:spPr>
      </p:pic>
      <p:pic>
        <p:nvPicPr>
          <p:cNvPr id="24" name="Picture 23">
            <a:extLst>
              <a:ext uri="{FF2B5EF4-FFF2-40B4-BE49-F238E27FC236}">
                <a16:creationId xmlns:a16="http://schemas.microsoft.com/office/drawing/2014/main" id="{B89BCF2C-3E60-4D97-A563-F3A6B3FCFC44}"/>
              </a:ext>
            </a:extLst>
          </p:cNvPr>
          <p:cNvPicPr>
            <a:picLocks noChangeAspect="1"/>
          </p:cNvPicPr>
          <p:nvPr/>
        </p:nvPicPr>
        <p:blipFill rotWithShape="1">
          <a:blip r:embed="rId14"/>
          <a:srcRect l="3271" t="3181" r="4656" b="3285"/>
          <a:stretch/>
        </p:blipFill>
        <p:spPr>
          <a:xfrm>
            <a:off x="4854709" y="5038366"/>
            <a:ext cx="380219" cy="383349"/>
          </a:xfrm>
          <a:prstGeom prst="rect">
            <a:avLst/>
          </a:prstGeom>
        </p:spPr>
      </p:pic>
      <p:pic>
        <p:nvPicPr>
          <p:cNvPr id="26" name="Picture 25">
            <a:extLst>
              <a:ext uri="{FF2B5EF4-FFF2-40B4-BE49-F238E27FC236}">
                <a16:creationId xmlns:a16="http://schemas.microsoft.com/office/drawing/2014/main" id="{1AFCF75F-3E0E-4B67-BBE8-FE270EB3B87E}"/>
              </a:ext>
            </a:extLst>
          </p:cNvPr>
          <p:cNvPicPr>
            <a:picLocks noChangeAspect="1"/>
          </p:cNvPicPr>
          <p:nvPr/>
        </p:nvPicPr>
        <p:blipFill rotWithShape="1">
          <a:blip r:embed="rId15"/>
          <a:srcRect l="3857" t="2967" r="3594" b="2363"/>
          <a:stretch/>
        </p:blipFill>
        <p:spPr>
          <a:xfrm>
            <a:off x="7596571" y="5043407"/>
            <a:ext cx="380220" cy="380092"/>
          </a:xfrm>
          <a:prstGeom prst="rect">
            <a:avLst/>
          </a:prstGeom>
        </p:spPr>
      </p:pic>
      <p:pic>
        <p:nvPicPr>
          <p:cNvPr id="28" name="Picture 27">
            <a:extLst>
              <a:ext uri="{FF2B5EF4-FFF2-40B4-BE49-F238E27FC236}">
                <a16:creationId xmlns:a16="http://schemas.microsoft.com/office/drawing/2014/main" id="{0650E4DB-AE98-4EED-8070-FE921BD9EE93}"/>
              </a:ext>
            </a:extLst>
          </p:cNvPr>
          <p:cNvPicPr>
            <a:picLocks noChangeAspect="1"/>
          </p:cNvPicPr>
          <p:nvPr/>
        </p:nvPicPr>
        <p:blipFill rotWithShape="1">
          <a:blip r:embed="rId16"/>
          <a:srcRect l="4618" t="2680" r="3118" b="4518"/>
          <a:stretch/>
        </p:blipFill>
        <p:spPr>
          <a:xfrm>
            <a:off x="7153592" y="5043407"/>
            <a:ext cx="380219" cy="379547"/>
          </a:xfrm>
          <a:prstGeom prst="rect">
            <a:avLst/>
          </a:prstGeom>
        </p:spPr>
      </p:pic>
      <p:pic>
        <p:nvPicPr>
          <p:cNvPr id="30" name="Picture 29">
            <a:extLst>
              <a:ext uri="{FF2B5EF4-FFF2-40B4-BE49-F238E27FC236}">
                <a16:creationId xmlns:a16="http://schemas.microsoft.com/office/drawing/2014/main" id="{E4D9943A-38EB-4591-80E0-ACA55A520002}"/>
              </a:ext>
            </a:extLst>
          </p:cNvPr>
          <p:cNvPicPr>
            <a:picLocks noChangeAspect="1"/>
          </p:cNvPicPr>
          <p:nvPr/>
        </p:nvPicPr>
        <p:blipFill rotWithShape="1">
          <a:blip r:embed="rId17"/>
          <a:srcRect l="3441" t="3574" r="4361" b="5849"/>
          <a:stretch/>
        </p:blipFill>
        <p:spPr>
          <a:xfrm>
            <a:off x="5295169" y="5041378"/>
            <a:ext cx="387145" cy="380337"/>
          </a:xfrm>
          <a:prstGeom prst="rect">
            <a:avLst/>
          </a:prstGeom>
        </p:spPr>
      </p:pic>
      <p:sp>
        <p:nvSpPr>
          <p:cNvPr id="3" name="TextBox 2">
            <a:extLst>
              <a:ext uri="{FF2B5EF4-FFF2-40B4-BE49-F238E27FC236}">
                <a16:creationId xmlns:a16="http://schemas.microsoft.com/office/drawing/2014/main" id="{F1F81915-8EBA-4575-ACFC-D8EFCCD542AE}"/>
              </a:ext>
            </a:extLst>
          </p:cNvPr>
          <p:cNvSpPr txBox="1"/>
          <p:nvPr/>
        </p:nvSpPr>
        <p:spPr>
          <a:xfrm>
            <a:off x="838198" y="1016843"/>
            <a:ext cx="6870465" cy="261610"/>
          </a:xfrm>
          <a:prstGeom prst="rect">
            <a:avLst/>
          </a:prstGeom>
          <a:noFill/>
        </p:spPr>
        <p:txBody>
          <a:bodyPr wrap="square" rtlCol="0">
            <a:spAutoFit/>
          </a:bodyPr>
          <a:lstStyle/>
          <a:p>
            <a:r>
              <a:rPr lang="en-GB" sz="1100" dirty="0"/>
              <a:t>UN Sustainable Development Goals (SDG) alignment of Europa ESG Strategy. </a:t>
            </a:r>
          </a:p>
        </p:txBody>
      </p:sp>
      <p:sp>
        <p:nvSpPr>
          <p:cNvPr id="19" name="Title 1">
            <a:extLst>
              <a:ext uri="{FF2B5EF4-FFF2-40B4-BE49-F238E27FC236}">
                <a16:creationId xmlns:a16="http://schemas.microsoft.com/office/drawing/2014/main" id="{B45CBF5B-E71F-4858-BB51-A4F2918002FD}"/>
              </a:ext>
            </a:extLst>
          </p:cNvPr>
          <p:cNvSpPr txBox="1">
            <a:spLocks/>
          </p:cNvSpPr>
          <p:nvPr/>
        </p:nvSpPr>
        <p:spPr>
          <a:xfrm>
            <a:off x="932941" y="-69607"/>
            <a:ext cx="7812677" cy="90346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200" kern="1200">
                <a:solidFill>
                  <a:srgbClr val="707070"/>
                </a:solidFill>
                <a:latin typeface="+mj-lt"/>
                <a:ea typeface="+mj-ea"/>
                <a:cs typeface="+mj-cs"/>
              </a:defRPr>
            </a:lvl1pPr>
          </a:lstStyle>
          <a:p>
            <a:r>
              <a:rPr lang="en-GB" sz="2600" dirty="0">
                <a:solidFill>
                  <a:schemeClr val="accent6"/>
                </a:solidFill>
                <a:latin typeface="Arno Pro Display" panose="02020502050506020403"/>
              </a:rPr>
              <a:t>Europa Capital ESG Strategy Planning</a:t>
            </a:r>
          </a:p>
        </p:txBody>
      </p:sp>
    </p:spTree>
    <p:extLst>
      <p:ext uri="{BB962C8B-B14F-4D97-AF65-F5344CB8AC3E}">
        <p14:creationId xmlns:p14="http://schemas.microsoft.com/office/powerpoint/2010/main" val="8390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941" y="-69607"/>
            <a:ext cx="7812677" cy="903466"/>
          </a:xfrm>
        </p:spPr>
        <p:txBody>
          <a:bodyPr/>
          <a:lstStyle/>
          <a:p>
            <a:r>
              <a:rPr lang="en-GB" sz="2600" dirty="0">
                <a:solidFill>
                  <a:schemeClr val="accent6"/>
                </a:solidFill>
                <a:latin typeface="Arno Pro Display" panose="02020502050506020403"/>
              </a:rPr>
              <a:t>ESG Objectives and Targets - Environmental</a:t>
            </a:r>
          </a:p>
        </p:txBody>
      </p:sp>
      <p:sp>
        <p:nvSpPr>
          <p:cNvPr id="6" name="Content Placeholder 9"/>
          <p:cNvSpPr>
            <a:spLocks noGrp="1"/>
          </p:cNvSpPr>
          <p:nvPr>
            <p:ph idx="1"/>
          </p:nvPr>
        </p:nvSpPr>
        <p:spPr>
          <a:xfrm>
            <a:off x="812197" y="932657"/>
            <a:ext cx="7812677" cy="5925343"/>
          </a:xfrm>
        </p:spPr>
        <p:txBody>
          <a:bodyPr/>
          <a:lstStyle/>
          <a:p>
            <a:pPr marL="0" indent="0" algn="just">
              <a:buNone/>
            </a:pPr>
            <a:r>
              <a:rPr lang="en-GB" sz="1000" dirty="0"/>
              <a:t>To drive performance forward the following objectives and targets have been set:</a:t>
            </a:r>
          </a:p>
          <a:p>
            <a:pPr marL="0" indent="0" algn="just">
              <a:buNone/>
            </a:pPr>
            <a:endParaRPr lang="en-GB" sz="1000" dirty="0"/>
          </a:p>
          <a:p>
            <a:pPr marL="0" indent="0" algn="just">
              <a:buNone/>
            </a:pPr>
            <a:endParaRPr lang="en-GB" sz="1000"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p:txBody>
      </p:sp>
      <p:sp>
        <p:nvSpPr>
          <p:cNvPr id="5" name="Slide Number Placeholder 4"/>
          <p:cNvSpPr>
            <a:spLocks noGrp="1"/>
          </p:cNvSpPr>
          <p:nvPr>
            <p:ph type="sldNum" sz="quarter" idx="12"/>
          </p:nvPr>
        </p:nvSpPr>
        <p:spPr/>
        <p:txBody>
          <a:bodyPr/>
          <a:lstStyle/>
          <a:p>
            <a:fld id="{8FBF9E81-EB8F-0544-B4FB-9AFFA33323F3}" type="slidenum">
              <a:rPr lang="en-US" smtClean="0"/>
              <a:t>23</a:t>
            </a:fld>
            <a:endParaRPr lang="en-US" dirty="0"/>
          </a:p>
        </p:txBody>
      </p:sp>
      <p:graphicFrame>
        <p:nvGraphicFramePr>
          <p:cNvPr id="7" name="Table 6">
            <a:extLst>
              <a:ext uri="{FF2B5EF4-FFF2-40B4-BE49-F238E27FC236}">
                <a16:creationId xmlns:a16="http://schemas.microsoft.com/office/drawing/2014/main" id="{29F07570-7460-4EE1-B400-D9D1B3C3DF31}"/>
              </a:ext>
            </a:extLst>
          </p:cNvPr>
          <p:cNvGraphicFramePr>
            <a:graphicFrameLocks noGrp="1"/>
          </p:cNvGraphicFramePr>
          <p:nvPr>
            <p:extLst>
              <p:ext uri="{D42A27DB-BD31-4B8C-83A1-F6EECF244321}">
                <p14:modId xmlns:p14="http://schemas.microsoft.com/office/powerpoint/2010/main" val="3609457599"/>
              </p:ext>
            </p:extLst>
          </p:nvPr>
        </p:nvGraphicFramePr>
        <p:xfrm>
          <a:off x="239686" y="1121889"/>
          <a:ext cx="8713483" cy="4803456"/>
        </p:xfrm>
        <a:graphic>
          <a:graphicData uri="http://schemas.openxmlformats.org/drawingml/2006/table">
            <a:tbl>
              <a:tblPr firstRow="1" bandRow="1">
                <a:tableStyleId>{5C22544A-7EE6-4342-B048-85BDC9FD1C3A}</a:tableStyleId>
              </a:tblPr>
              <a:tblGrid>
                <a:gridCol w="323328">
                  <a:extLst>
                    <a:ext uri="{9D8B030D-6E8A-4147-A177-3AD203B41FA5}">
                      <a16:colId xmlns:a16="http://schemas.microsoft.com/office/drawing/2014/main" val="2544764788"/>
                    </a:ext>
                  </a:extLst>
                </a:gridCol>
                <a:gridCol w="4305290">
                  <a:extLst>
                    <a:ext uri="{9D8B030D-6E8A-4147-A177-3AD203B41FA5}">
                      <a16:colId xmlns:a16="http://schemas.microsoft.com/office/drawing/2014/main" val="1092870105"/>
                    </a:ext>
                  </a:extLst>
                </a:gridCol>
                <a:gridCol w="1112449">
                  <a:extLst>
                    <a:ext uri="{9D8B030D-6E8A-4147-A177-3AD203B41FA5}">
                      <a16:colId xmlns:a16="http://schemas.microsoft.com/office/drawing/2014/main" val="3234087775"/>
                    </a:ext>
                  </a:extLst>
                </a:gridCol>
                <a:gridCol w="1730476">
                  <a:extLst>
                    <a:ext uri="{9D8B030D-6E8A-4147-A177-3AD203B41FA5}">
                      <a16:colId xmlns:a16="http://schemas.microsoft.com/office/drawing/2014/main" val="4208820966"/>
                    </a:ext>
                  </a:extLst>
                </a:gridCol>
                <a:gridCol w="1241940">
                  <a:extLst>
                    <a:ext uri="{9D8B030D-6E8A-4147-A177-3AD203B41FA5}">
                      <a16:colId xmlns:a16="http://schemas.microsoft.com/office/drawing/2014/main" val="2383924103"/>
                    </a:ext>
                  </a:extLst>
                </a:gridCol>
              </a:tblGrid>
              <a:tr h="185180">
                <a:tc>
                  <a:txBody>
                    <a:bodyPr/>
                    <a:lstStyle/>
                    <a:p>
                      <a:pPr algn="l" fontAlgn="ctr"/>
                      <a:endParaRPr lang="en-GB" sz="1000" b="1" i="0" u="none" strike="noStrike" dirty="0">
                        <a:solidFill>
                          <a:schemeClr val="bg1"/>
                        </a:solidFill>
                        <a:effectLst/>
                        <a:latin typeface="Calibri" panose="020F0502020204030204" pitchFamily="34" charset="0"/>
                      </a:endParaRPr>
                    </a:p>
                  </a:txBody>
                  <a:tcPr marL="49816" marR="4151" marT="4151" marB="0" anchor="ctr"/>
                </a:tc>
                <a:tc>
                  <a:txBody>
                    <a:bodyPr/>
                    <a:lstStyle/>
                    <a:p>
                      <a:pPr algn="l" fontAlgn="ctr"/>
                      <a:r>
                        <a:rPr lang="en-GB" sz="1000" u="none" strike="noStrike" dirty="0">
                          <a:solidFill>
                            <a:schemeClr val="bg1"/>
                          </a:solidFill>
                          <a:effectLst/>
                        </a:rPr>
                        <a:t>Objective</a:t>
                      </a:r>
                      <a:endParaRPr lang="en-GB" sz="1000" b="1" i="0" u="none" strike="noStrike" dirty="0">
                        <a:solidFill>
                          <a:schemeClr val="bg1"/>
                        </a:solidFill>
                        <a:effectLst/>
                        <a:latin typeface="Calibri" panose="020F0502020204030204" pitchFamily="34" charset="0"/>
                      </a:endParaRPr>
                    </a:p>
                  </a:txBody>
                  <a:tcPr marL="49816" marR="4151" marT="4151" marB="0" anchor="ctr"/>
                </a:tc>
                <a:tc>
                  <a:txBody>
                    <a:bodyPr/>
                    <a:lstStyle/>
                    <a:p>
                      <a:pPr algn="l" fontAlgn="ctr"/>
                      <a:r>
                        <a:rPr lang="en-GB" sz="1000" u="none" strike="noStrike" dirty="0">
                          <a:solidFill>
                            <a:schemeClr val="bg1"/>
                          </a:solidFill>
                          <a:effectLst/>
                        </a:rPr>
                        <a:t>Responsibility</a:t>
                      </a:r>
                      <a:endParaRPr lang="en-GB" sz="1000" b="1" i="0" u="none" strike="noStrike" dirty="0">
                        <a:solidFill>
                          <a:schemeClr val="bg1"/>
                        </a:solidFill>
                        <a:effectLst/>
                        <a:latin typeface="Calibri" panose="020F0502020204030204" pitchFamily="34" charset="0"/>
                      </a:endParaRPr>
                    </a:p>
                  </a:txBody>
                  <a:tcPr marL="49816" marR="4151" marT="4151" marB="0" anchor="ctr"/>
                </a:tc>
                <a:tc>
                  <a:txBody>
                    <a:bodyPr/>
                    <a:lstStyle/>
                    <a:p>
                      <a:pPr algn="l" fontAlgn="ctr"/>
                      <a:r>
                        <a:rPr lang="en-GB" sz="1000" u="none" strike="noStrike" dirty="0">
                          <a:solidFill>
                            <a:schemeClr val="bg1"/>
                          </a:solidFill>
                          <a:effectLst/>
                        </a:rPr>
                        <a:t>Measure of success</a:t>
                      </a:r>
                      <a:endParaRPr lang="en-GB" sz="1000" b="1" i="0" u="none" strike="noStrike" dirty="0">
                        <a:solidFill>
                          <a:schemeClr val="bg1"/>
                        </a:solidFill>
                        <a:effectLst/>
                        <a:latin typeface="Calibri" panose="020F0502020204030204" pitchFamily="34" charset="0"/>
                      </a:endParaRPr>
                    </a:p>
                  </a:txBody>
                  <a:tcPr marL="49816" marR="4151" marT="4151" marB="0" anchor="ctr"/>
                </a:tc>
                <a:tc>
                  <a:txBody>
                    <a:bodyPr/>
                    <a:lstStyle/>
                    <a:p>
                      <a:pPr algn="l" fontAlgn="ctr"/>
                      <a:r>
                        <a:rPr lang="en-GB" sz="1000" u="none" strike="noStrike" dirty="0">
                          <a:solidFill>
                            <a:schemeClr val="bg1"/>
                          </a:solidFill>
                          <a:effectLst/>
                        </a:rPr>
                        <a:t>Timescale</a:t>
                      </a:r>
                      <a:endParaRPr lang="en-GB" sz="1000" b="1" i="0" u="none" strike="noStrike" dirty="0">
                        <a:solidFill>
                          <a:schemeClr val="bg1"/>
                        </a:solidFill>
                        <a:effectLst/>
                        <a:latin typeface="Calibri" panose="020F0502020204030204" pitchFamily="34" charset="0"/>
                      </a:endParaRPr>
                    </a:p>
                  </a:txBody>
                  <a:tcPr marL="49816" marR="4151" marT="4151" marB="0" anchor="ctr"/>
                </a:tc>
                <a:extLst>
                  <a:ext uri="{0D108BD9-81ED-4DB2-BD59-A6C34878D82A}">
                    <a16:rowId xmlns:a16="http://schemas.microsoft.com/office/drawing/2014/main" val="820663868"/>
                  </a:ext>
                </a:extLst>
              </a:tr>
              <a:tr h="315864">
                <a:tc rowSpan="3">
                  <a:txBody>
                    <a:bodyPr/>
                    <a:lstStyle/>
                    <a:p>
                      <a:pPr algn="ctr" fontAlgn="ctr"/>
                      <a:r>
                        <a:rPr lang="en-GB" sz="1000" b="0" i="0" u="none" strike="noStrike" dirty="0">
                          <a:solidFill>
                            <a:schemeClr val="bg1">
                              <a:lumMod val="50000"/>
                            </a:schemeClr>
                          </a:solidFill>
                          <a:effectLst/>
                          <a:latin typeface="+mj-lt"/>
                        </a:rPr>
                        <a:t>Net Zero</a:t>
                      </a:r>
                    </a:p>
                  </a:txBody>
                  <a:tcPr marL="49816" marR="4151" marT="4151" marB="0" vert="vert270" anchor="ctr"/>
                </a:tc>
                <a:tc>
                  <a:txBody>
                    <a:bodyPr/>
                    <a:lstStyle/>
                    <a:p>
                      <a:pPr algn="l" fontAlgn="ctr"/>
                      <a:r>
                        <a:rPr lang="en-GB" sz="900" u="none" strike="noStrike" dirty="0">
                          <a:solidFill>
                            <a:schemeClr val="bg1">
                              <a:lumMod val="50000"/>
                            </a:schemeClr>
                          </a:solidFill>
                          <a:effectLst/>
                          <a:latin typeface="+mj-lt"/>
                        </a:rPr>
                        <a:t>Publish Net Zero Carbon Commitment and Implementation Plan.</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ESG Committee</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Plan published/developed Yes/No?</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Complete by end of calendar year 2021</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497396331"/>
                  </a:ext>
                </a:extLst>
              </a:tr>
              <a:tr h="315864">
                <a:tc vMerge="1">
                  <a:txBody>
                    <a:bodyPr/>
                    <a:lstStyle/>
                    <a:p>
                      <a:pPr algn="l" fontAlgn="ctr"/>
                      <a:endParaRPr lang="en-GB" sz="1000" b="0" i="0" u="none" strike="noStrike" dirty="0">
                        <a:solidFill>
                          <a:srgbClr val="C00000"/>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Progress towards 100% renewable energy (REGO backed) for all landlord procured electricity supplies.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kern="1200" dirty="0">
                          <a:solidFill>
                            <a:schemeClr val="bg1">
                              <a:lumMod val="50000"/>
                            </a:schemeClr>
                          </a:solidFill>
                          <a:effectLst/>
                          <a:latin typeface="+mn-lt"/>
                          <a:ea typeface="+mn-ea"/>
                          <a:cs typeface="+mn-cs"/>
                        </a:rPr>
                        <a:t>Property Managers</a:t>
                      </a:r>
                      <a:endParaRPr lang="en-GB" sz="900" b="0" i="0" u="none" strike="noStrike" kern="1200" dirty="0">
                        <a:solidFill>
                          <a:schemeClr val="bg1">
                            <a:lumMod val="50000"/>
                          </a:schemeClr>
                        </a:solidFill>
                        <a:effectLst/>
                        <a:latin typeface="+mn-lt"/>
                        <a:ea typeface="+mn-ea"/>
                        <a:cs typeface="+mn-cs"/>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green tariff coverage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Ongoing</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3404006361"/>
                  </a:ext>
                </a:extLst>
              </a:tr>
              <a:tr h="315864">
                <a:tc vMerge="1">
                  <a:txBody>
                    <a:bodyPr/>
                    <a:lstStyle/>
                    <a:p>
                      <a:pPr algn="ctr" fontAlgn="ctr"/>
                      <a:endParaRPr lang="en-GB" sz="1000" b="0" i="0" u="none" strike="noStrike" dirty="0">
                        <a:solidFill>
                          <a:srgbClr val="C00000"/>
                        </a:solidFill>
                        <a:effectLst/>
                        <a:latin typeface="+mj-lt"/>
                      </a:endParaRPr>
                    </a:p>
                  </a:txBody>
                  <a:tcPr marL="49816" marR="4151" marT="4151" marB="0" vert="vert270" anchor="ctr"/>
                </a:tc>
                <a:tc>
                  <a:txBody>
                    <a:bodyPr/>
                    <a:lstStyle/>
                    <a:p>
                      <a:pPr algn="l" fontAlgn="ctr"/>
                      <a:r>
                        <a:rPr lang="en-GB" sz="900" b="0" i="0" u="none" strike="noStrike" dirty="0">
                          <a:solidFill>
                            <a:schemeClr val="bg1">
                              <a:lumMod val="50000"/>
                            </a:schemeClr>
                          </a:solidFill>
                          <a:effectLst/>
                          <a:latin typeface="+mj-lt"/>
                        </a:rPr>
                        <a:t>Continue to identify and pursue opportunities to increase coverage of on-site renewable energy sources.</a:t>
                      </a:r>
                    </a:p>
                  </a:txBody>
                  <a:tcPr marL="49816" marR="4151" marT="4151"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kern="1200" dirty="0">
                          <a:solidFill>
                            <a:schemeClr val="bg1">
                              <a:lumMod val="50000"/>
                            </a:schemeClr>
                          </a:solidFill>
                          <a:effectLst/>
                          <a:latin typeface="+mn-lt"/>
                          <a:ea typeface="+mn-ea"/>
                          <a:cs typeface="+mn-cs"/>
                        </a:rPr>
                        <a:t>Fund Managers</a:t>
                      </a:r>
                      <a:endParaRPr lang="en-GB" sz="900" b="0" i="0" u="none" strike="noStrike" kern="1200" dirty="0">
                        <a:solidFill>
                          <a:schemeClr val="bg1">
                            <a:lumMod val="50000"/>
                          </a:schemeClr>
                        </a:solidFill>
                        <a:effectLst/>
                        <a:latin typeface="+mn-lt"/>
                        <a:ea typeface="+mn-ea"/>
                        <a:cs typeface="+mn-cs"/>
                      </a:endParaRPr>
                    </a:p>
                  </a:txBody>
                  <a:tcPr marL="49816" marR="4151" marT="4151" marB="0" anchor="ctr"/>
                </a:tc>
                <a:tc>
                  <a:txBody>
                    <a:bodyPr/>
                    <a:lstStyle/>
                    <a:p>
                      <a:pPr algn="l" fontAlgn="ctr"/>
                      <a:r>
                        <a:rPr lang="en-GB" sz="900" b="0" i="0" u="none" strike="noStrike" dirty="0">
                          <a:solidFill>
                            <a:schemeClr val="bg1">
                              <a:lumMod val="50000"/>
                            </a:schemeClr>
                          </a:solidFill>
                          <a:effectLst/>
                          <a:latin typeface="+mj-lt"/>
                        </a:rPr>
                        <a:t>% coverage on-site renewable energy</a:t>
                      </a:r>
                    </a:p>
                  </a:txBody>
                  <a:tcPr marL="49816" marR="4151" marT="4151" marB="0" anchor="ctr"/>
                </a:tc>
                <a:tc>
                  <a:txBody>
                    <a:bodyPr/>
                    <a:lstStyle/>
                    <a:p>
                      <a:pPr algn="l" fontAlgn="ctr"/>
                      <a:r>
                        <a:rPr lang="en-GB" sz="900" b="0" i="0" u="none" strike="noStrike" dirty="0">
                          <a:solidFill>
                            <a:schemeClr val="bg1">
                              <a:lumMod val="50000"/>
                            </a:schemeClr>
                          </a:solidFill>
                          <a:effectLst/>
                          <a:latin typeface="+mj-lt"/>
                        </a:rPr>
                        <a:t>Ongoing</a:t>
                      </a:r>
                    </a:p>
                  </a:txBody>
                  <a:tcPr marL="49816" marR="4151" marT="4151" marB="0" anchor="ctr"/>
                </a:tc>
                <a:extLst>
                  <a:ext uri="{0D108BD9-81ED-4DB2-BD59-A6C34878D82A}">
                    <a16:rowId xmlns:a16="http://schemas.microsoft.com/office/drawing/2014/main" val="639792374"/>
                  </a:ext>
                </a:extLst>
              </a:tr>
              <a:tr h="621575">
                <a:tc>
                  <a:txBody>
                    <a:bodyPr/>
                    <a:lstStyle/>
                    <a:p>
                      <a:pPr algn="ctr" fontAlgn="ctr"/>
                      <a:r>
                        <a:rPr lang="en-GB" sz="1000" b="0" i="0" u="none" strike="noStrike" dirty="0">
                          <a:solidFill>
                            <a:schemeClr val="bg1">
                              <a:lumMod val="50000"/>
                            </a:schemeClr>
                          </a:solidFill>
                          <a:effectLst/>
                          <a:latin typeface="+mj-lt"/>
                        </a:rPr>
                        <a:t>Embodied Carbon</a:t>
                      </a:r>
                    </a:p>
                  </a:txBody>
                  <a:tcPr marL="49816" marR="4151" marT="4151" marB="0" vert="vert27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kern="1200" dirty="0">
                          <a:solidFill>
                            <a:schemeClr val="bg1">
                              <a:lumMod val="50000"/>
                            </a:schemeClr>
                          </a:solidFill>
                          <a:effectLst/>
                          <a:latin typeface="+mn-lt"/>
                          <a:ea typeface="+mn-ea"/>
                          <a:cs typeface="+mn-cs"/>
                        </a:rPr>
                        <a:t>Publish Embodied Carbon Commitment and Implementation Plan.</a:t>
                      </a:r>
                      <a:endParaRPr lang="en-GB" sz="900" b="0" i="0" u="none" strike="noStrike" kern="1200" dirty="0">
                        <a:solidFill>
                          <a:schemeClr val="bg1">
                            <a:lumMod val="50000"/>
                          </a:schemeClr>
                        </a:solidFill>
                        <a:effectLst/>
                        <a:latin typeface="+mn-lt"/>
                        <a:ea typeface="+mn-ea"/>
                        <a:cs typeface="+mn-cs"/>
                      </a:endParaRPr>
                    </a:p>
                    <a:p>
                      <a:pPr algn="l" fontAlgn="ctr"/>
                      <a:endParaRPr lang="en-GB" sz="900" b="0" i="0" u="none" strike="noStrike" dirty="0">
                        <a:solidFill>
                          <a:schemeClr val="bg1">
                            <a:lumMod val="50000"/>
                          </a:schemeClr>
                        </a:solidFill>
                        <a:effectLst/>
                        <a:latin typeface="+mj-lt"/>
                      </a:endParaRPr>
                    </a:p>
                  </a:txBody>
                  <a:tcPr marL="49816" marR="4151" marT="4151"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kern="1200" dirty="0">
                          <a:solidFill>
                            <a:schemeClr val="bg1">
                              <a:lumMod val="50000"/>
                            </a:schemeClr>
                          </a:solidFill>
                          <a:effectLst/>
                          <a:latin typeface="+mn-lt"/>
                          <a:ea typeface="+mn-ea"/>
                          <a:cs typeface="+mn-cs"/>
                        </a:rPr>
                        <a:t>ESG Committee</a:t>
                      </a:r>
                      <a:endParaRPr lang="en-GB" sz="900" b="0" i="0" u="none" strike="noStrike" kern="1200" dirty="0">
                        <a:solidFill>
                          <a:schemeClr val="bg1">
                            <a:lumMod val="50000"/>
                          </a:schemeClr>
                        </a:solidFill>
                        <a:effectLst/>
                        <a:latin typeface="+mn-lt"/>
                        <a:ea typeface="+mn-ea"/>
                        <a:cs typeface="+mn-cs"/>
                      </a:endParaRPr>
                    </a:p>
                    <a:p>
                      <a:pPr algn="l" fontAlgn="ctr"/>
                      <a:endParaRPr lang="en-GB" sz="900" b="0" i="0" u="none" strike="noStrike" kern="1200" dirty="0">
                        <a:solidFill>
                          <a:schemeClr val="bg1">
                            <a:lumMod val="50000"/>
                          </a:schemeClr>
                        </a:solidFill>
                        <a:effectLst/>
                        <a:latin typeface="+mn-lt"/>
                        <a:ea typeface="+mn-ea"/>
                        <a:cs typeface="+mn-cs"/>
                      </a:endParaRPr>
                    </a:p>
                  </a:txBody>
                  <a:tcPr marL="49816" marR="4151" marT="4151"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kern="1200" dirty="0">
                          <a:solidFill>
                            <a:schemeClr val="bg1">
                              <a:lumMod val="50000"/>
                            </a:schemeClr>
                          </a:solidFill>
                          <a:effectLst/>
                          <a:latin typeface="+mn-lt"/>
                          <a:ea typeface="+mn-ea"/>
                          <a:cs typeface="+mn-cs"/>
                        </a:rPr>
                        <a:t>Plan published/developed Yes/No?</a:t>
                      </a:r>
                      <a:endParaRPr lang="en-GB" sz="900" b="0" i="0" u="none" strike="noStrike" kern="1200" dirty="0">
                        <a:solidFill>
                          <a:schemeClr val="bg1">
                            <a:lumMod val="50000"/>
                          </a:schemeClr>
                        </a:solidFill>
                        <a:effectLst/>
                        <a:latin typeface="+mn-lt"/>
                        <a:ea typeface="+mn-ea"/>
                        <a:cs typeface="+mn-cs"/>
                      </a:endParaRPr>
                    </a:p>
                  </a:txBody>
                  <a:tcPr marL="49816" marR="4151" marT="4151"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kern="1200" dirty="0">
                          <a:solidFill>
                            <a:schemeClr val="bg1">
                              <a:lumMod val="50000"/>
                            </a:schemeClr>
                          </a:solidFill>
                          <a:effectLst/>
                          <a:latin typeface="+mn-lt"/>
                          <a:ea typeface="+mn-ea"/>
                          <a:cs typeface="+mn-cs"/>
                        </a:rPr>
                        <a:t>Complete by end of calendar year 2022</a:t>
                      </a:r>
                      <a:endParaRPr lang="en-GB" sz="900" b="0" i="0" u="none" strike="noStrike" kern="1200" dirty="0">
                        <a:solidFill>
                          <a:schemeClr val="bg1">
                            <a:lumMod val="50000"/>
                          </a:schemeClr>
                        </a:solidFill>
                        <a:effectLst/>
                        <a:latin typeface="+mn-lt"/>
                        <a:ea typeface="+mn-ea"/>
                        <a:cs typeface="+mn-cs"/>
                      </a:endParaRPr>
                    </a:p>
                  </a:txBody>
                  <a:tcPr marL="49816" marR="4151" marT="4151" marB="0" anchor="ctr"/>
                </a:tc>
                <a:extLst>
                  <a:ext uri="{0D108BD9-81ED-4DB2-BD59-A6C34878D82A}">
                    <a16:rowId xmlns:a16="http://schemas.microsoft.com/office/drawing/2014/main" val="3056316953"/>
                  </a:ext>
                </a:extLst>
              </a:tr>
              <a:tr h="315864">
                <a:tc rowSpan="5">
                  <a:txBody>
                    <a:bodyPr/>
                    <a:lstStyle/>
                    <a:p>
                      <a:pPr algn="ctr" fontAlgn="ctr"/>
                      <a:r>
                        <a:rPr lang="en-GB" sz="1000" b="0" i="0" u="none" strike="noStrike" dirty="0">
                          <a:solidFill>
                            <a:schemeClr val="bg1">
                              <a:lumMod val="50000"/>
                            </a:schemeClr>
                          </a:solidFill>
                          <a:effectLst/>
                          <a:latin typeface="+mj-lt"/>
                        </a:rPr>
                        <a:t>Data Management</a:t>
                      </a:r>
                    </a:p>
                  </a:txBody>
                  <a:tcPr marL="49816" marR="4151" marT="4151" marB="0" vert="vert270" anchor="ctr"/>
                </a:tc>
                <a:tc>
                  <a:txBody>
                    <a:bodyPr/>
                    <a:lstStyle/>
                    <a:p>
                      <a:pPr algn="l" fontAlgn="ctr"/>
                      <a:r>
                        <a:rPr lang="en-GB" sz="900" u="none" strike="noStrike" dirty="0">
                          <a:solidFill>
                            <a:schemeClr val="bg1">
                              <a:lumMod val="50000"/>
                            </a:schemeClr>
                          </a:solidFill>
                          <a:effectLst/>
                          <a:latin typeface="+mj-lt"/>
                        </a:rPr>
                        <a:t>Collate and report landlord controlled environmental performance on a quarterly basis.</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Property Managers</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data coverage (by floor area)</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Quarterly Ongoing</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3811895085"/>
                  </a:ext>
                </a:extLst>
              </a:tr>
              <a:tr h="315864">
                <a:tc vMerge="1">
                  <a:txBody>
                    <a:bodyPr/>
                    <a:lstStyle/>
                    <a:p>
                      <a:pPr algn="l" fontAlgn="ctr"/>
                      <a:endParaRPr lang="en-GB" sz="1000" b="0" i="0" u="none" strike="noStrike" dirty="0">
                        <a:solidFill>
                          <a:srgbClr val="C00000"/>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Engage with tenants to collect tenant controlled environmental performance data on an annual basis.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Property Managers</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data coverage (by floor area)</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Annual </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2731480850"/>
                  </a:ext>
                </a:extLst>
              </a:tr>
              <a:tr h="315864">
                <a:tc vMerge="1">
                  <a:txBody>
                    <a:bodyPr/>
                    <a:lstStyle/>
                    <a:p>
                      <a:pPr algn="l" fontAlgn="ctr"/>
                      <a:endParaRPr lang="en-GB" sz="1000" b="0" i="0" u="none" strike="noStrike" dirty="0">
                        <a:solidFill>
                          <a:srgbClr val="C00000"/>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Explore and progress integrated data collection solutions to automate landlord data collection.</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Property Managers</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supplies with automated data collection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Ongoing</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3854943448"/>
                  </a:ext>
                </a:extLst>
              </a:tr>
              <a:tr h="315864">
                <a:tc vMerge="1">
                  <a:txBody>
                    <a:bodyPr/>
                    <a:lstStyle/>
                    <a:p>
                      <a:pPr algn="l" fontAlgn="ctr"/>
                      <a:endParaRPr lang="en-GB" sz="1000" b="0" i="0" u="none" strike="noStrike" dirty="0">
                        <a:solidFill>
                          <a:srgbClr val="C00000"/>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Engage with tenants to progress integrated data collection solutions to automate data collection.</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kern="1200" dirty="0">
                          <a:solidFill>
                            <a:schemeClr val="bg1">
                              <a:lumMod val="50000"/>
                            </a:schemeClr>
                          </a:solidFill>
                          <a:effectLst/>
                          <a:latin typeface="+mn-lt"/>
                          <a:ea typeface="+mn-ea"/>
                          <a:cs typeface="+mn-cs"/>
                        </a:rPr>
                        <a:t>Property Managers</a:t>
                      </a:r>
                      <a:endParaRPr lang="en-GB" sz="900" b="0" i="0" u="none" strike="noStrike" kern="1200" dirty="0">
                        <a:solidFill>
                          <a:schemeClr val="bg1">
                            <a:lumMod val="50000"/>
                          </a:schemeClr>
                        </a:solidFill>
                        <a:effectLst/>
                        <a:latin typeface="+mn-lt"/>
                        <a:ea typeface="+mn-ea"/>
                        <a:cs typeface="+mn-cs"/>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supplies with automated data collection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Ongoing</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2972843346"/>
                  </a:ext>
                </a:extLst>
              </a:tr>
              <a:tr h="366873">
                <a:tc vMerge="1">
                  <a:txBody>
                    <a:bodyPr/>
                    <a:lstStyle/>
                    <a:p>
                      <a:pPr algn="l" fontAlgn="ctr"/>
                      <a:endParaRPr lang="en-GB" sz="1000" b="0" i="0" u="none" strike="noStrike" dirty="0">
                        <a:solidFill>
                          <a:srgbClr val="C00000"/>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Increase automatic meter reading (AMR) coverage across the portfolio where feasible to support data automation and quality.</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kern="1200" dirty="0">
                          <a:solidFill>
                            <a:schemeClr val="bg1">
                              <a:lumMod val="50000"/>
                            </a:schemeClr>
                          </a:solidFill>
                          <a:effectLst/>
                          <a:latin typeface="+mn-lt"/>
                          <a:ea typeface="+mn-ea"/>
                          <a:cs typeface="+mn-cs"/>
                        </a:rPr>
                        <a:t>Property Managers</a:t>
                      </a:r>
                      <a:endParaRPr lang="en-GB" sz="900" b="0" i="0" u="none" strike="noStrike" kern="1200" dirty="0">
                        <a:solidFill>
                          <a:schemeClr val="bg1">
                            <a:lumMod val="50000"/>
                          </a:schemeClr>
                        </a:solidFill>
                        <a:effectLst/>
                        <a:latin typeface="+mn-lt"/>
                        <a:ea typeface="+mn-ea"/>
                        <a:cs typeface="+mn-cs"/>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AMR meter coverage</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Ongoing</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936607944"/>
                  </a:ext>
                </a:extLst>
              </a:tr>
              <a:tr h="471674">
                <a:tc rowSpan="3">
                  <a:txBody>
                    <a:bodyPr/>
                    <a:lstStyle/>
                    <a:p>
                      <a:pPr algn="ctr" fontAlgn="ctr"/>
                      <a:r>
                        <a:rPr lang="en-GB" sz="1000" b="0" i="0" u="none" strike="noStrike" dirty="0">
                          <a:solidFill>
                            <a:schemeClr val="bg1">
                              <a:lumMod val="50000"/>
                            </a:schemeClr>
                          </a:solidFill>
                          <a:effectLst/>
                          <a:latin typeface="+mj-lt"/>
                        </a:rPr>
                        <a:t>Green Building certifications</a:t>
                      </a:r>
                    </a:p>
                  </a:txBody>
                  <a:tcPr marL="49816" marR="4151" marT="4151" marB="0" vert="vert270" anchor="ctr"/>
                </a:tc>
                <a:tc>
                  <a:txBody>
                    <a:bodyPr/>
                    <a:lstStyle/>
                    <a:p>
                      <a:pPr algn="l" fontAlgn="ctr"/>
                      <a:r>
                        <a:rPr lang="en-GB" sz="900" u="none" strike="noStrike" dirty="0">
                          <a:solidFill>
                            <a:schemeClr val="bg1">
                              <a:lumMod val="50000"/>
                            </a:schemeClr>
                          </a:solidFill>
                          <a:effectLst/>
                          <a:latin typeface="+mj-lt"/>
                        </a:rPr>
                        <a:t>Seek to undertake / maintain green building certification at assets where there is a positive business case to do so to increase coverage of building green certification across portfolio.</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ESG Committee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coverage of green building certificates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Annual Ongoing</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2614038163"/>
                  </a:ext>
                </a:extLst>
              </a:tr>
              <a:tr h="319623">
                <a:tc vMerge="1">
                  <a:txBody>
                    <a:bodyPr/>
                    <a:lstStyle/>
                    <a:p>
                      <a:pPr algn="l" fontAlgn="ctr"/>
                      <a:endParaRPr lang="en-GB" sz="1000" b="0" i="0" u="none" strike="noStrike" dirty="0">
                        <a:solidFill>
                          <a:srgbClr val="C00000"/>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Seek to ensure that 100% of assets will be covered by a valid Energy Performance Certificate (or European equivalent).</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Fund Managers</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 coverage of EPCs or equivalent </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Annual Ongoing</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2492342318"/>
                  </a:ext>
                </a:extLst>
              </a:tr>
              <a:tr h="627483">
                <a:tc vMerge="1">
                  <a:txBody>
                    <a:bodyPr/>
                    <a:lstStyle/>
                    <a:p>
                      <a:pPr algn="l" fontAlgn="ctr"/>
                      <a:endParaRPr lang="en-GB" sz="1000" b="0" i="0" u="none" strike="noStrike" dirty="0">
                        <a:solidFill>
                          <a:schemeClr val="tx1"/>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Target BREEAM Very Good / EPC rating B for all new builds and refurbishment projects in England and Wales (non-UK projects will target where appropriate).</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ctr"/>
                      <a:r>
                        <a:rPr lang="en-GB" sz="900" u="none" strike="noStrike" dirty="0">
                          <a:solidFill>
                            <a:schemeClr val="bg1">
                              <a:lumMod val="50000"/>
                            </a:schemeClr>
                          </a:solidFill>
                          <a:effectLst/>
                          <a:latin typeface="+mj-lt"/>
                        </a:rPr>
                        <a:t>Fund Managers</a:t>
                      </a:r>
                      <a:endParaRPr lang="en-GB" sz="900" b="0" i="0" u="none" strike="noStrike" dirty="0">
                        <a:solidFill>
                          <a:schemeClr val="bg1">
                            <a:lumMod val="50000"/>
                          </a:schemeClr>
                        </a:solidFill>
                        <a:effectLst/>
                        <a:latin typeface="+mj-lt"/>
                      </a:endParaRPr>
                    </a:p>
                  </a:txBody>
                  <a:tcPr marL="49816" marR="4151" marT="4151" marB="0" anchor="ctr"/>
                </a:tc>
                <a:tc>
                  <a:txBody>
                    <a:bodyPr/>
                    <a:lstStyle/>
                    <a:p>
                      <a:pPr algn="l" fontAlgn="t"/>
                      <a:r>
                        <a:rPr lang="en-GB" sz="900" u="none" strike="noStrike" dirty="0">
                          <a:solidFill>
                            <a:schemeClr val="bg1">
                              <a:lumMod val="50000"/>
                            </a:schemeClr>
                          </a:solidFill>
                          <a:effectLst/>
                          <a:latin typeface="+mj-lt"/>
                        </a:rPr>
                        <a:t> </a:t>
                      </a:r>
                      <a:r>
                        <a:rPr lang="en-GB" sz="900" b="0" i="0" u="none" strike="noStrike" dirty="0">
                          <a:solidFill>
                            <a:schemeClr val="bg1">
                              <a:lumMod val="50000"/>
                            </a:schemeClr>
                          </a:solidFill>
                          <a:effectLst/>
                          <a:latin typeface="+mj-lt"/>
                        </a:rPr>
                        <a:t>% new builds and refurbishment projects in England and Wales achieving EPC rating B</a:t>
                      </a:r>
                    </a:p>
                  </a:txBody>
                  <a:tcPr marL="49816" marR="4151" marT="4151" marB="0"/>
                </a:tc>
                <a:tc>
                  <a:txBody>
                    <a:bodyPr/>
                    <a:lstStyle/>
                    <a:p>
                      <a:pPr algn="l" fontAlgn="ctr"/>
                      <a:r>
                        <a:rPr lang="en-GB" sz="900" u="none" strike="noStrike" dirty="0">
                          <a:solidFill>
                            <a:schemeClr val="bg1">
                              <a:lumMod val="50000"/>
                            </a:schemeClr>
                          </a:solidFill>
                          <a:effectLst/>
                          <a:latin typeface="+mj-lt"/>
                        </a:rPr>
                        <a:t>Ongoing reviewed annually </a:t>
                      </a:r>
                      <a:endParaRPr lang="en-GB" sz="900" b="0" i="0" u="none" strike="noStrike" dirty="0">
                        <a:solidFill>
                          <a:schemeClr val="bg1">
                            <a:lumMod val="50000"/>
                          </a:schemeClr>
                        </a:solidFill>
                        <a:effectLst/>
                        <a:latin typeface="+mj-lt"/>
                      </a:endParaRPr>
                    </a:p>
                  </a:txBody>
                  <a:tcPr marL="49816" marR="4151" marT="4151" marB="0" anchor="ctr"/>
                </a:tc>
                <a:extLst>
                  <a:ext uri="{0D108BD9-81ED-4DB2-BD59-A6C34878D82A}">
                    <a16:rowId xmlns:a16="http://schemas.microsoft.com/office/drawing/2014/main" val="1625765535"/>
                  </a:ext>
                </a:extLst>
              </a:tr>
            </a:tbl>
          </a:graphicData>
        </a:graphic>
      </p:graphicFrame>
    </p:spTree>
    <p:extLst>
      <p:ext uri="{BB962C8B-B14F-4D97-AF65-F5344CB8AC3E}">
        <p14:creationId xmlns:p14="http://schemas.microsoft.com/office/powerpoint/2010/main" val="30758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941" y="-69607"/>
            <a:ext cx="7812677" cy="931862"/>
          </a:xfrm>
        </p:spPr>
        <p:txBody>
          <a:bodyPr/>
          <a:lstStyle/>
          <a:p>
            <a:r>
              <a:rPr lang="en-GB" sz="2600" dirty="0">
                <a:solidFill>
                  <a:schemeClr val="accent6"/>
                </a:solidFill>
                <a:latin typeface="Arno Pro Display" panose="02020502050506020403"/>
              </a:rPr>
              <a:t>ESG Objectives and Targets - Social</a:t>
            </a:r>
          </a:p>
        </p:txBody>
      </p:sp>
      <p:sp>
        <p:nvSpPr>
          <p:cNvPr id="6" name="Content Placeholder 9"/>
          <p:cNvSpPr>
            <a:spLocks noGrp="1"/>
          </p:cNvSpPr>
          <p:nvPr>
            <p:ph idx="1"/>
          </p:nvPr>
        </p:nvSpPr>
        <p:spPr>
          <a:xfrm>
            <a:off x="805223" y="871586"/>
            <a:ext cx="7819651" cy="5887616"/>
          </a:xfrm>
        </p:spPr>
        <p:txBody>
          <a:bodyPr/>
          <a:lstStyle/>
          <a:p>
            <a:pPr marL="0" indent="0" algn="just">
              <a:buNone/>
            </a:pPr>
            <a:r>
              <a:rPr lang="en-GB" sz="1000" dirty="0"/>
              <a:t>To drive performance forward the following objectives and targets have been set:</a:t>
            </a:r>
          </a:p>
          <a:p>
            <a:pPr marL="0" indent="0" algn="just">
              <a:buNone/>
            </a:pPr>
            <a:endParaRPr lang="en-GB" sz="1000"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p:txBody>
      </p:sp>
      <p:sp>
        <p:nvSpPr>
          <p:cNvPr id="5" name="Slide Number Placeholder 4"/>
          <p:cNvSpPr>
            <a:spLocks noGrp="1"/>
          </p:cNvSpPr>
          <p:nvPr>
            <p:ph type="sldNum" sz="quarter" idx="12"/>
          </p:nvPr>
        </p:nvSpPr>
        <p:spPr/>
        <p:txBody>
          <a:bodyPr/>
          <a:lstStyle/>
          <a:p>
            <a:fld id="{8FBF9E81-EB8F-0544-B4FB-9AFFA33323F3}" type="slidenum">
              <a:rPr lang="en-US" smtClean="0"/>
              <a:t>24</a:t>
            </a:fld>
            <a:endParaRPr lang="en-US" dirty="0"/>
          </a:p>
        </p:txBody>
      </p:sp>
      <p:graphicFrame>
        <p:nvGraphicFramePr>
          <p:cNvPr id="4" name="Table 3">
            <a:extLst>
              <a:ext uri="{FF2B5EF4-FFF2-40B4-BE49-F238E27FC236}">
                <a16:creationId xmlns:a16="http://schemas.microsoft.com/office/drawing/2014/main" id="{9B04EB35-AAF5-4F05-9C05-39EA1E64B8F9}"/>
              </a:ext>
            </a:extLst>
          </p:cNvPr>
          <p:cNvGraphicFramePr>
            <a:graphicFrameLocks noGrp="1"/>
          </p:cNvGraphicFramePr>
          <p:nvPr>
            <p:extLst>
              <p:ext uri="{D42A27DB-BD31-4B8C-83A1-F6EECF244321}">
                <p14:modId xmlns:p14="http://schemas.microsoft.com/office/powerpoint/2010/main" val="459652045"/>
              </p:ext>
            </p:extLst>
          </p:nvPr>
        </p:nvGraphicFramePr>
        <p:xfrm>
          <a:off x="362848" y="1172786"/>
          <a:ext cx="8669832" cy="5006767"/>
        </p:xfrm>
        <a:graphic>
          <a:graphicData uri="http://schemas.openxmlformats.org/drawingml/2006/table">
            <a:tbl>
              <a:tblPr firstRow="1" bandRow="1">
                <a:tableStyleId>{5C22544A-7EE6-4342-B048-85BDC9FD1C3A}</a:tableStyleId>
              </a:tblPr>
              <a:tblGrid>
                <a:gridCol w="452110">
                  <a:extLst>
                    <a:ext uri="{9D8B030D-6E8A-4147-A177-3AD203B41FA5}">
                      <a16:colId xmlns:a16="http://schemas.microsoft.com/office/drawing/2014/main" val="1577725093"/>
                    </a:ext>
                  </a:extLst>
                </a:gridCol>
                <a:gridCol w="3914230">
                  <a:extLst>
                    <a:ext uri="{9D8B030D-6E8A-4147-A177-3AD203B41FA5}">
                      <a16:colId xmlns:a16="http://schemas.microsoft.com/office/drawing/2014/main" val="3609827187"/>
                    </a:ext>
                  </a:extLst>
                </a:gridCol>
                <a:gridCol w="1163039">
                  <a:extLst>
                    <a:ext uri="{9D8B030D-6E8A-4147-A177-3AD203B41FA5}">
                      <a16:colId xmlns:a16="http://schemas.microsoft.com/office/drawing/2014/main" val="3609575945"/>
                    </a:ext>
                  </a:extLst>
                </a:gridCol>
                <a:gridCol w="1596312">
                  <a:extLst>
                    <a:ext uri="{9D8B030D-6E8A-4147-A177-3AD203B41FA5}">
                      <a16:colId xmlns:a16="http://schemas.microsoft.com/office/drawing/2014/main" val="1598131099"/>
                    </a:ext>
                  </a:extLst>
                </a:gridCol>
                <a:gridCol w="1544141">
                  <a:extLst>
                    <a:ext uri="{9D8B030D-6E8A-4147-A177-3AD203B41FA5}">
                      <a16:colId xmlns:a16="http://schemas.microsoft.com/office/drawing/2014/main" val="1918701344"/>
                    </a:ext>
                  </a:extLst>
                </a:gridCol>
              </a:tblGrid>
              <a:tr h="297562">
                <a:tc>
                  <a:txBody>
                    <a:bodyPr/>
                    <a:lstStyle/>
                    <a:p>
                      <a:pPr algn="l" fontAlgn="ctr"/>
                      <a:endParaRPr lang="en-GB" sz="1000" b="1" i="0" u="none" strike="noStrike" dirty="0">
                        <a:solidFill>
                          <a:srgbClr val="FFFFFF"/>
                        </a:solidFill>
                        <a:effectLst/>
                        <a:latin typeface="Calibri" panose="020F0502020204030204" pitchFamily="34" charset="0"/>
                      </a:endParaRPr>
                    </a:p>
                  </a:txBody>
                  <a:tcPr marL="86630" marR="7219" marT="7219" marB="0" anchor="ctr"/>
                </a:tc>
                <a:tc>
                  <a:txBody>
                    <a:bodyPr/>
                    <a:lstStyle/>
                    <a:p>
                      <a:pPr algn="l" fontAlgn="ctr"/>
                      <a:r>
                        <a:rPr lang="en-GB" sz="1000" u="none" strike="noStrike" dirty="0">
                          <a:effectLst/>
                        </a:rPr>
                        <a:t>Objective</a:t>
                      </a:r>
                      <a:endParaRPr lang="en-GB" sz="1000" b="1" i="0" u="none" strike="noStrike" dirty="0">
                        <a:solidFill>
                          <a:srgbClr val="FFFFFF"/>
                        </a:solidFill>
                        <a:effectLst/>
                        <a:latin typeface="Calibri" panose="020F0502020204030204" pitchFamily="34" charset="0"/>
                      </a:endParaRPr>
                    </a:p>
                  </a:txBody>
                  <a:tcPr marL="86630" marR="7219" marT="7219" marB="0" anchor="ctr"/>
                </a:tc>
                <a:tc>
                  <a:txBody>
                    <a:bodyPr/>
                    <a:lstStyle/>
                    <a:p>
                      <a:pPr algn="l" fontAlgn="ctr"/>
                      <a:r>
                        <a:rPr lang="en-GB" sz="1000" u="none" strike="noStrike" dirty="0">
                          <a:effectLst/>
                        </a:rPr>
                        <a:t>Responsibility</a:t>
                      </a:r>
                      <a:endParaRPr lang="en-GB" sz="1000" b="1" i="0" u="none" strike="noStrike" dirty="0">
                        <a:solidFill>
                          <a:srgbClr val="FFFFFF"/>
                        </a:solidFill>
                        <a:effectLst/>
                        <a:latin typeface="Calibri" panose="020F0502020204030204" pitchFamily="34" charset="0"/>
                      </a:endParaRPr>
                    </a:p>
                  </a:txBody>
                  <a:tcPr marL="86630" marR="7219" marT="7219" marB="0" anchor="ctr"/>
                </a:tc>
                <a:tc>
                  <a:txBody>
                    <a:bodyPr/>
                    <a:lstStyle/>
                    <a:p>
                      <a:pPr algn="l" fontAlgn="ctr"/>
                      <a:r>
                        <a:rPr lang="en-GB" sz="1000" u="none" strike="noStrike" dirty="0">
                          <a:effectLst/>
                        </a:rPr>
                        <a:t>Measure of success</a:t>
                      </a:r>
                      <a:endParaRPr lang="en-GB" sz="1000" b="1" i="0" u="none" strike="noStrike" dirty="0">
                        <a:solidFill>
                          <a:srgbClr val="FFFFFF"/>
                        </a:solidFill>
                        <a:effectLst/>
                        <a:latin typeface="Calibri" panose="020F0502020204030204" pitchFamily="34" charset="0"/>
                      </a:endParaRPr>
                    </a:p>
                  </a:txBody>
                  <a:tcPr marL="86630" marR="7219" marT="7219" marB="0" anchor="ctr"/>
                </a:tc>
                <a:tc>
                  <a:txBody>
                    <a:bodyPr/>
                    <a:lstStyle/>
                    <a:p>
                      <a:pPr algn="l" fontAlgn="ctr"/>
                      <a:r>
                        <a:rPr lang="en-GB" sz="1000" u="none" strike="noStrike" dirty="0">
                          <a:effectLst/>
                        </a:rPr>
                        <a:t>Timescale</a:t>
                      </a:r>
                      <a:endParaRPr lang="en-GB" sz="1000" b="1" i="0" u="none" strike="noStrike" dirty="0">
                        <a:solidFill>
                          <a:srgbClr val="FFFFFF"/>
                        </a:solidFill>
                        <a:effectLst/>
                        <a:latin typeface="Calibri" panose="020F0502020204030204" pitchFamily="34" charset="0"/>
                      </a:endParaRPr>
                    </a:p>
                  </a:txBody>
                  <a:tcPr marL="86630" marR="7219" marT="7219" marB="0" anchor="ctr"/>
                </a:tc>
                <a:extLst>
                  <a:ext uri="{0D108BD9-81ED-4DB2-BD59-A6C34878D82A}">
                    <a16:rowId xmlns:a16="http://schemas.microsoft.com/office/drawing/2014/main" val="120827516"/>
                  </a:ext>
                </a:extLst>
              </a:tr>
              <a:tr h="881740">
                <a:tc>
                  <a:txBody>
                    <a:bodyPr/>
                    <a:lstStyle/>
                    <a:p>
                      <a:pPr algn="l" fontAlgn="ctr"/>
                      <a:r>
                        <a:rPr lang="en-GB" sz="1000" b="0" i="0" u="none" strike="noStrike" dirty="0">
                          <a:solidFill>
                            <a:schemeClr val="bg1">
                              <a:lumMod val="50000"/>
                            </a:schemeClr>
                          </a:solidFill>
                          <a:effectLst/>
                          <a:latin typeface="+mj-lt"/>
                        </a:rPr>
                        <a:t>Supplier and supply chains </a:t>
                      </a:r>
                    </a:p>
                  </a:txBody>
                  <a:tcPr marL="86630" marR="7219" marT="7219" marB="0" vert="vert270" anchor="ctr"/>
                </a:tc>
                <a:tc>
                  <a:txBody>
                    <a:bodyPr/>
                    <a:lstStyle/>
                    <a:p>
                      <a:pPr algn="l" fontAlgn="ctr"/>
                      <a:r>
                        <a:rPr lang="en-GB" sz="900" b="0" i="0" u="none" strike="noStrike" dirty="0">
                          <a:solidFill>
                            <a:schemeClr val="bg1">
                              <a:lumMod val="50000"/>
                            </a:schemeClr>
                          </a:solidFill>
                          <a:effectLst/>
                          <a:latin typeface="+mj-lt"/>
                        </a:rPr>
                        <a:t>Ensure all minimum standard requirements are met for all developments and major refurbishments relating to health &amp; safety, suppliers and procurement of materials </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ESG Committee</a:t>
                      </a:r>
                    </a:p>
                  </a:txBody>
                  <a:tcPr marL="86630" marR="7219" marT="7219" marB="0" anchor="ctr"/>
                </a:tc>
                <a:tc>
                  <a:txBody>
                    <a:bodyPr/>
                    <a:lstStyle/>
                    <a:p>
                      <a:pPr algn="l" fontAlgn="ctr"/>
                      <a:r>
                        <a:rPr lang="en-GB" sz="900" u="none" strike="noStrike" kern="1200" dirty="0">
                          <a:solidFill>
                            <a:schemeClr val="bg1">
                              <a:lumMod val="50000"/>
                            </a:schemeClr>
                          </a:solidFill>
                          <a:effectLst/>
                          <a:latin typeface="+mn-lt"/>
                          <a:ea typeface="+mn-ea"/>
                          <a:cs typeface="+mn-cs"/>
                        </a:rPr>
                        <a:t>% of development and major refurbishments meeting minimum standards</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Ongoing</a:t>
                      </a:r>
                    </a:p>
                  </a:txBody>
                  <a:tcPr marL="86630" marR="7219" marT="7219" marB="0" anchor="ctr"/>
                </a:tc>
                <a:extLst>
                  <a:ext uri="{0D108BD9-81ED-4DB2-BD59-A6C34878D82A}">
                    <a16:rowId xmlns:a16="http://schemas.microsoft.com/office/drawing/2014/main" val="661115649"/>
                  </a:ext>
                </a:extLst>
              </a:tr>
              <a:tr h="332888">
                <a:tc rowSpan="3">
                  <a:txBody>
                    <a:bodyPr/>
                    <a:lstStyle/>
                    <a:p>
                      <a:pPr algn="l" fontAlgn="ctr"/>
                      <a:r>
                        <a:rPr lang="en-GB" sz="1000" b="0" i="0" u="none" strike="noStrike" dirty="0">
                          <a:solidFill>
                            <a:schemeClr val="bg1">
                              <a:lumMod val="50000"/>
                            </a:schemeClr>
                          </a:solidFill>
                          <a:effectLst/>
                          <a:latin typeface="+mj-lt"/>
                        </a:rPr>
                        <a:t>Diversity, inclusion and equal opportunities</a:t>
                      </a:r>
                    </a:p>
                  </a:txBody>
                  <a:tcPr marL="86630" marR="7219" marT="7219" marB="0" vert="vert270" anchor="ctr"/>
                </a:tc>
                <a:tc>
                  <a:txBody>
                    <a:bodyPr/>
                    <a:lstStyle/>
                    <a:p>
                      <a:pPr algn="l" fontAlgn="ctr"/>
                      <a:r>
                        <a:rPr lang="en-GB" sz="900" b="0" i="0" u="none" strike="noStrike" dirty="0">
                          <a:solidFill>
                            <a:schemeClr val="bg1">
                              <a:lumMod val="50000"/>
                            </a:schemeClr>
                          </a:solidFill>
                          <a:effectLst/>
                          <a:latin typeface="+mj-lt"/>
                        </a:rPr>
                        <a:t>Deliver ESG training to all employees. </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ESG Committee </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 Europa employees participating in ESG training</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Annual</a:t>
                      </a:r>
                    </a:p>
                  </a:txBody>
                  <a:tcPr marL="86630" marR="7219" marT="7219" marB="0" anchor="ctr"/>
                </a:tc>
                <a:extLst>
                  <a:ext uri="{0D108BD9-81ED-4DB2-BD59-A6C34878D82A}">
                    <a16:rowId xmlns:a16="http://schemas.microsoft.com/office/drawing/2014/main" val="3869434696"/>
                  </a:ext>
                </a:extLst>
              </a:tr>
              <a:tr h="368302">
                <a:tc vMerge="1">
                  <a:txBody>
                    <a:bodyPr/>
                    <a:lstStyle/>
                    <a:p>
                      <a:pPr algn="l" fontAlgn="ctr"/>
                      <a:endParaRPr lang="en-GB" sz="1000" b="0" i="0" u="none" strike="noStrike" dirty="0">
                        <a:solidFill>
                          <a:srgbClr val="C00000"/>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Issue surveys to tenants to gauge their satisfaction and feedback/interest in ESG.</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Property Manager</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Survey issued Yes/No?</a:t>
                      </a:r>
                    </a:p>
                    <a:p>
                      <a:pPr algn="l" fontAlgn="ctr"/>
                      <a:r>
                        <a:rPr lang="en-GB" sz="900" u="none" strike="noStrike" dirty="0">
                          <a:solidFill>
                            <a:schemeClr val="bg1">
                              <a:lumMod val="50000"/>
                            </a:schemeClr>
                          </a:solidFill>
                          <a:effectLst/>
                          <a:latin typeface="+mj-lt"/>
                        </a:rPr>
                        <a:t>Survey response rate </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At least every three years</a:t>
                      </a:r>
                      <a:endParaRPr lang="en-GB" sz="900" b="0" i="0" u="none" strike="noStrike" dirty="0">
                        <a:solidFill>
                          <a:schemeClr val="bg1">
                            <a:lumMod val="50000"/>
                          </a:schemeClr>
                        </a:solidFill>
                        <a:effectLst/>
                        <a:latin typeface="+mj-lt"/>
                      </a:endParaRPr>
                    </a:p>
                  </a:txBody>
                  <a:tcPr marL="86630" marR="7219" marT="7219" marB="0" anchor="ctr"/>
                </a:tc>
                <a:extLst>
                  <a:ext uri="{0D108BD9-81ED-4DB2-BD59-A6C34878D82A}">
                    <a16:rowId xmlns:a16="http://schemas.microsoft.com/office/drawing/2014/main" val="3481213677"/>
                  </a:ext>
                </a:extLst>
              </a:tr>
              <a:tr h="788880">
                <a:tc vMerge="1">
                  <a:txBody>
                    <a:bodyPr/>
                    <a:lstStyle/>
                    <a:p>
                      <a:pPr algn="l" fontAlgn="ctr"/>
                      <a:endParaRPr lang="en-GB" sz="1000" b="0" i="0" u="none" strike="noStrike" dirty="0">
                        <a:solidFill>
                          <a:srgbClr val="C00000"/>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Issue surveys to Europa employees to gauge their satisfaction and feedback/interest in ESG.</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Head of People &amp; Talent</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dirty="0">
                          <a:solidFill>
                            <a:schemeClr val="bg1">
                              <a:lumMod val="50000"/>
                            </a:schemeClr>
                          </a:solidFill>
                          <a:effectLst/>
                          <a:latin typeface="+mj-lt"/>
                        </a:rPr>
                        <a:t>Survey issued Yes/No?</a:t>
                      </a:r>
                    </a:p>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dirty="0">
                          <a:solidFill>
                            <a:schemeClr val="bg1">
                              <a:lumMod val="50000"/>
                            </a:schemeClr>
                          </a:solidFill>
                          <a:effectLst/>
                          <a:latin typeface="+mj-lt"/>
                        </a:rPr>
                        <a:t>Survey response rate </a:t>
                      </a:r>
                    </a:p>
                  </a:txBody>
                  <a:tcPr marL="86630" marR="7219" marT="7219"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kern="1200" dirty="0">
                          <a:solidFill>
                            <a:schemeClr val="bg1">
                              <a:lumMod val="50000"/>
                            </a:schemeClr>
                          </a:solidFill>
                          <a:effectLst/>
                          <a:latin typeface="+mj-lt"/>
                          <a:ea typeface="+mn-ea"/>
                          <a:cs typeface="+mn-cs"/>
                        </a:rPr>
                        <a:t>Complete by end of calendar year 2022</a:t>
                      </a:r>
                      <a:endParaRPr lang="en-GB" sz="900" b="0" i="0" u="none" strike="noStrike" kern="1200" dirty="0">
                        <a:solidFill>
                          <a:schemeClr val="bg1">
                            <a:lumMod val="50000"/>
                          </a:schemeClr>
                        </a:solidFill>
                        <a:effectLst/>
                        <a:latin typeface="+mj-lt"/>
                        <a:ea typeface="+mn-ea"/>
                        <a:cs typeface="+mn-cs"/>
                      </a:endParaRPr>
                    </a:p>
                  </a:txBody>
                  <a:tcPr marL="86630" marR="7219" marT="7219" marB="0" anchor="ctr"/>
                </a:tc>
                <a:extLst>
                  <a:ext uri="{0D108BD9-81ED-4DB2-BD59-A6C34878D82A}">
                    <a16:rowId xmlns:a16="http://schemas.microsoft.com/office/drawing/2014/main" val="443582873"/>
                  </a:ext>
                </a:extLst>
              </a:tr>
              <a:tr h="424661">
                <a:tc rowSpan="3">
                  <a:txBody>
                    <a:bodyPr/>
                    <a:lstStyle/>
                    <a:p>
                      <a:pPr algn="l" fontAlgn="ctr"/>
                      <a:r>
                        <a:rPr lang="en-GB" sz="1000" b="0" i="0" u="none" strike="noStrike" dirty="0">
                          <a:solidFill>
                            <a:schemeClr val="bg1">
                              <a:lumMod val="50000"/>
                            </a:schemeClr>
                          </a:solidFill>
                          <a:effectLst/>
                          <a:latin typeface="+mj-lt"/>
                        </a:rPr>
                        <a:t>Health and Wellbeing</a:t>
                      </a:r>
                    </a:p>
                  </a:txBody>
                  <a:tcPr marL="86630" marR="7219" marT="7219" marB="0" vert="vert270" anchor="ctr"/>
                </a:tc>
                <a:tc>
                  <a:txBody>
                    <a:bodyPr/>
                    <a:lstStyle/>
                    <a:p>
                      <a:pPr algn="l" fontAlgn="ctr"/>
                      <a:r>
                        <a:rPr lang="en-GB" sz="900" u="none" strike="noStrike" dirty="0">
                          <a:solidFill>
                            <a:schemeClr val="bg1">
                              <a:lumMod val="50000"/>
                            </a:schemeClr>
                          </a:solidFill>
                          <a:effectLst/>
                          <a:latin typeface="+mj-lt"/>
                        </a:rPr>
                        <a:t>Seek to establish minimum standard guidelines for health and wellbeing based on recognised industry standards.</a:t>
                      </a:r>
                    </a:p>
                    <a:p>
                      <a:pPr algn="l" fontAlgn="ct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Head of People &amp; Talent</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Minimum H&amp;W standards established </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kern="1200" dirty="0">
                          <a:solidFill>
                            <a:schemeClr val="bg1">
                              <a:lumMod val="50000"/>
                            </a:schemeClr>
                          </a:solidFill>
                          <a:effectLst/>
                          <a:latin typeface="+mn-lt"/>
                          <a:ea typeface="+mn-ea"/>
                          <a:cs typeface="+mn-cs"/>
                        </a:rPr>
                        <a:t>Complete by end of calendar year 2022</a:t>
                      </a:r>
                      <a:endParaRPr lang="en-GB" sz="900" b="0" i="0" u="none" strike="noStrike" kern="1200" dirty="0">
                        <a:solidFill>
                          <a:schemeClr val="bg1">
                            <a:lumMod val="50000"/>
                          </a:schemeClr>
                        </a:solidFill>
                        <a:effectLst/>
                        <a:latin typeface="+mn-lt"/>
                        <a:ea typeface="+mn-ea"/>
                        <a:cs typeface="+mn-cs"/>
                      </a:endParaRPr>
                    </a:p>
                  </a:txBody>
                  <a:tcPr marL="86630" marR="7219" marT="7219" marB="0" anchor="ctr"/>
                </a:tc>
                <a:extLst>
                  <a:ext uri="{0D108BD9-81ED-4DB2-BD59-A6C34878D82A}">
                    <a16:rowId xmlns:a16="http://schemas.microsoft.com/office/drawing/2014/main" val="1226989203"/>
                  </a:ext>
                </a:extLst>
              </a:tr>
              <a:tr h="563775">
                <a:tc vMerge="1">
                  <a:txBody>
                    <a:bodyPr/>
                    <a:lstStyle/>
                    <a:p>
                      <a:pPr algn="l" fontAlgn="ctr"/>
                      <a:r>
                        <a:rPr lang="en-GB" sz="1000" b="0" i="0" u="none" strike="noStrike" dirty="0">
                          <a:solidFill>
                            <a:srgbClr val="C00000"/>
                          </a:solidFill>
                          <a:effectLst/>
                          <a:latin typeface="+mj-lt"/>
                        </a:rPr>
                        <a:t>Health and Wellbeing</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Identify appropriate opportunities to complete health and wellbeing specific certification (WELL, Fitwel) to inform health and wellbeing strategy (development or standing assets).</a:t>
                      </a:r>
                    </a:p>
                    <a:p>
                      <a:pPr algn="l" fontAlgn="ct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ESG Committee</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At least one certification to recognised wellbeing standard (WELL, Fitwel)</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Ongoing</a:t>
                      </a:r>
                    </a:p>
                  </a:txBody>
                  <a:tcPr marL="86630" marR="7219" marT="7219" marB="0" anchor="ctr"/>
                </a:tc>
                <a:extLst>
                  <a:ext uri="{0D108BD9-81ED-4DB2-BD59-A6C34878D82A}">
                    <a16:rowId xmlns:a16="http://schemas.microsoft.com/office/drawing/2014/main" val="1801000346"/>
                  </a:ext>
                </a:extLst>
              </a:tr>
              <a:tr h="424661">
                <a:tc vMerge="1">
                  <a:txBody>
                    <a:bodyPr/>
                    <a:lstStyle/>
                    <a:p>
                      <a:pPr algn="l" fontAlgn="ctr"/>
                      <a:endParaRPr lang="en-GB" sz="1000" b="0" i="0" u="none" strike="noStrike" dirty="0">
                        <a:solidFill>
                          <a:srgbClr val="C00000"/>
                        </a:solidFill>
                        <a:effectLst/>
                        <a:latin typeface="+mj-lt"/>
                      </a:endParaRP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Identify asset level Health and Wellbeing goals and opportunities for standing assets, monitored through SAMs.</a:t>
                      </a:r>
                    </a:p>
                    <a:p>
                      <a:pPr algn="l" fontAlgn="ct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ESG Committee </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Health and Wellbeing goals identified within SAMs</a:t>
                      </a:r>
                    </a:p>
                  </a:txBody>
                  <a:tcPr marL="86630" marR="7219" marT="7219" marB="0" anchor="ctr"/>
                </a:tc>
                <a:tc>
                  <a:txBody>
                    <a:bodyPr/>
                    <a:lstStyle/>
                    <a:p>
                      <a:pPr algn="l" fontAlgn="ctr"/>
                      <a:r>
                        <a:rPr lang="en-GB" sz="900" b="0" i="0" u="none" strike="noStrike" dirty="0">
                          <a:solidFill>
                            <a:schemeClr val="bg1">
                              <a:lumMod val="50000"/>
                            </a:schemeClr>
                          </a:solidFill>
                          <a:effectLst/>
                          <a:latin typeface="+mj-lt"/>
                        </a:rPr>
                        <a:t>Ongoing</a:t>
                      </a:r>
                    </a:p>
                  </a:txBody>
                  <a:tcPr marL="86630" marR="7219" marT="7219" marB="0" anchor="ctr"/>
                </a:tc>
                <a:extLst>
                  <a:ext uri="{0D108BD9-81ED-4DB2-BD59-A6C34878D82A}">
                    <a16:rowId xmlns:a16="http://schemas.microsoft.com/office/drawing/2014/main" val="2841534994"/>
                  </a:ext>
                </a:extLst>
              </a:tr>
              <a:tr h="924298">
                <a:tc>
                  <a:txBody>
                    <a:bodyPr/>
                    <a:lstStyle/>
                    <a:p>
                      <a:pPr marL="93663" indent="0" algn="l" fontAlgn="ctr"/>
                      <a:r>
                        <a:rPr lang="en-GB" sz="1000" b="0" i="0" u="none" strike="noStrike" dirty="0">
                          <a:solidFill>
                            <a:schemeClr val="bg1">
                              <a:lumMod val="50000"/>
                            </a:schemeClr>
                          </a:solidFill>
                          <a:effectLst/>
                          <a:latin typeface="+mj-lt"/>
                        </a:rPr>
                        <a:t>Communities </a:t>
                      </a:r>
                    </a:p>
                  </a:txBody>
                  <a:tcPr marL="7219" marR="7219" marT="7219" marB="0" vert="vert270" anchor="ctr"/>
                </a:tc>
                <a:tc>
                  <a:txBody>
                    <a:bodyPr/>
                    <a:lstStyle/>
                    <a:p>
                      <a:pPr marL="93663" indent="0" algn="l" fontAlgn="ctr"/>
                      <a:r>
                        <a:rPr lang="en-GB" sz="900" u="none" strike="noStrike" dirty="0">
                          <a:solidFill>
                            <a:schemeClr val="bg1">
                              <a:lumMod val="50000"/>
                            </a:schemeClr>
                          </a:solidFill>
                          <a:effectLst/>
                          <a:latin typeface="+mj-lt"/>
                        </a:rPr>
                        <a:t>Seek to partake in and track community engagement initiatives within the locality of all assets, where feasible.</a:t>
                      </a:r>
                    </a:p>
                    <a:p>
                      <a:pPr marL="93663" indent="0" algn="l" fontAlgn="ctr"/>
                      <a:endParaRPr lang="en-GB" sz="900" b="0" i="0" u="none" strike="noStrike" dirty="0">
                        <a:solidFill>
                          <a:schemeClr val="bg1">
                            <a:lumMod val="50000"/>
                          </a:schemeClr>
                        </a:solidFill>
                        <a:effectLst/>
                        <a:latin typeface="+mj-lt"/>
                      </a:endParaRPr>
                    </a:p>
                    <a:p>
                      <a:pPr marL="93663" indent="0" algn="l" fontAlgn="ctr"/>
                      <a:endParaRPr lang="en-GB" sz="900" b="0" i="0" u="none" strike="noStrike" dirty="0">
                        <a:solidFill>
                          <a:schemeClr val="bg1">
                            <a:lumMod val="50000"/>
                          </a:schemeClr>
                        </a:solidFill>
                        <a:effectLst/>
                        <a:latin typeface="+mj-lt"/>
                      </a:endParaRPr>
                    </a:p>
                    <a:p>
                      <a:pPr marL="93663" indent="0" algn="l" fontAlgn="ctr"/>
                      <a:endParaRPr lang="en-GB" sz="900" b="0" i="0" u="none" strike="noStrike" dirty="0">
                        <a:solidFill>
                          <a:schemeClr val="bg1">
                            <a:lumMod val="50000"/>
                          </a:schemeClr>
                        </a:solidFill>
                        <a:effectLst/>
                        <a:latin typeface="+mj-lt"/>
                      </a:endParaRPr>
                    </a:p>
                    <a:p>
                      <a:pPr marL="93663" indent="0" algn="l" fontAlgn="ctr"/>
                      <a:endParaRPr lang="en-GB" sz="900" b="0" i="0" u="none" strike="noStrike" dirty="0">
                        <a:solidFill>
                          <a:schemeClr val="bg1">
                            <a:lumMod val="50000"/>
                          </a:schemeClr>
                        </a:solidFill>
                        <a:effectLst/>
                        <a:latin typeface="+mj-lt"/>
                      </a:endParaRPr>
                    </a:p>
                  </a:txBody>
                  <a:tcPr marL="7219" marR="7219" marT="7219" marB="0" anchor="ctr"/>
                </a:tc>
                <a:tc>
                  <a:txBody>
                    <a:bodyPr/>
                    <a:lstStyle/>
                    <a:p>
                      <a:pPr algn="l" fontAlgn="ctr"/>
                      <a:r>
                        <a:rPr lang="en-GB" sz="900" u="none" strike="noStrike" dirty="0">
                          <a:solidFill>
                            <a:schemeClr val="bg1">
                              <a:lumMod val="50000"/>
                            </a:schemeClr>
                          </a:solidFill>
                          <a:effectLst/>
                          <a:latin typeface="+mj-lt"/>
                        </a:rPr>
                        <a:t>Fund Managers</a:t>
                      </a:r>
                      <a:endParaRPr lang="en-GB" sz="900" b="0" i="0" u="none" strike="noStrike" dirty="0">
                        <a:solidFill>
                          <a:schemeClr val="bg1">
                            <a:lumMod val="50000"/>
                          </a:schemeClr>
                        </a:solidFill>
                        <a:effectLst/>
                        <a:latin typeface="+mj-lt"/>
                      </a:endParaRPr>
                    </a:p>
                  </a:txBody>
                  <a:tcPr marL="7219" marR="7219" marT="7219" marB="0" anchor="ctr"/>
                </a:tc>
                <a:tc>
                  <a:txBody>
                    <a:bodyPr/>
                    <a:lstStyle/>
                    <a:p>
                      <a:pPr algn="l" fontAlgn="ctr"/>
                      <a:r>
                        <a:rPr lang="en-GB" sz="900" u="none" strike="noStrike" dirty="0">
                          <a:solidFill>
                            <a:schemeClr val="bg1">
                              <a:lumMod val="50000"/>
                            </a:schemeClr>
                          </a:solidFill>
                          <a:effectLst/>
                          <a:latin typeface="+mj-lt"/>
                        </a:rPr>
                        <a:t>% of assets completing and recording community engagement within SAM</a:t>
                      </a:r>
                      <a:endParaRPr lang="en-GB" sz="900" b="0" i="0" u="none" strike="noStrike" dirty="0">
                        <a:solidFill>
                          <a:schemeClr val="bg1">
                            <a:lumMod val="50000"/>
                          </a:schemeClr>
                        </a:solidFill>
                        <a:effectLst/>
                        <a:latin typeface="+mj-lt"/>
                      </a:endParaRPr>
                    </a:p>
                  </a:txBody>
                  <a:tcPr marL="7219" marR="7219" marT="7219" marB="0" anchor="ctr"/>
                </a:tc>
                <a:tc>
                  <a:txBody>
                    <a:bodyPr/>
                    <a:lstStyle/>
                    <a:p>
                      <a:pPr algn="l" fontAlgn="ctr"/>
                      <a:r>
                        <a:rPr lang="en-GB" sz="900" u="none" strike="noStrike" dirty="0">
                          <a:solidFill>
                            <a:schemeClr val="bg1">
                              <a:lumMod val="50000"/>
                            </a:schemeClr>
                          </a:solidFill>
                          <a:effectLst/>
                          <a:latin typeface="+mj-lt"/>
                        </a:rPr>
                        <a:t>Ongoing. SAM to be updated quarterly </a:t>
                      </a:r>
                      <a:endParaRPr lang="en-GB" sz="900" b="0" i="0" u="none" strike="noStrike" dirty="0">
                        <a:solidFill>
                          <a:schemeClr val="bg1">
                            <a:lumMod val="50000"/>
                          </a:schemeClr>
                        </a:solidFill>
                        <a:effectLst/>
                        <a:latin typeface="+mj-lt"/>
                      </a:endParaRPr>
                    </a:p>
                  </a:txBody>
                  <a:tcPr marL="86630" marR="7219" marT="7219" marB="0" anchor="ctr"/>
                </a:tc>
                <a:extLst>
                  <a:ext uri="{0D108BD9-81ED-4DB2-BD59-A6C34878D82A}">
                    <a16:rowId xmlns:a16="http://schemas.microsoft.com/office/drawing/2014/main" val="3228036160"/>
                  </a:ext>
                </a:extLst>
              </a:tr>
            </a:tbl>
          </a:graphicData>
        </a:graphic>
      </p:graphicFrame>
    </p:spTree>
    <p:extLst>
      <p:ext uri="{BB962C8B-B14F-4D97-AF65-F5344CB8AC3E}">
        <p14:creationId xmlns:p14="http://schemas.microsoft.com/office/powerpoint/2010/main" val="653744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941" y="-69607"/>
            <a:ext cx="7812677" cy="931862"/>
          </a:xfrm>
        </p:spPr>
        <p:txBody>
          <a:bodyPr/>
          <a:lstStyle/>
          <a:p>
            <a:r>
              <a:rPr lang="en-GB" sz="2600" dirty="0">
                <a:solidFill>
                  <a:schemeClr val="accent6"/>
                </a:solidFill>
                <a:latin typeface="Arno Pro Display" panose="02020502050506020403"/>
              </a:rPr>
              <a:t>ESG Objectives and Targets – Governance </a:t>
            </a:r>
          </a:p>
        </p:txBody>
      </p:sp>
      <p:sp>
        <p:nvSpPr>
          <p:cNvPr id="6" name="Content Placeholder 9"/>
          <p:cNvSpPr>
            <a:spLocks noGrp="1"/>
          </p:cNvSpPr>
          <p:nvPr>
            <p:ph idx="1"/>
          </p:nvPr>
        </p:nvSpPr>
        <p:spPr>
          <a:xfrm>
            <a:off x="805223" y="871586"/>
            <a:ext cx="7819651" cy="5887616"/>
          </a:xfrm>
        </p:spPr>
        <p:txBody>
          <a:bodyPr/>
          <a:lstStyle/>
          <a:p>
            <a:pPr marL="0" indent="0" algn="just">
              <a:buNone/>
            </a:pPr>
            <a:r>
              <a:rPr lang="en-GB" sz="1000" dirty="0"/>
              <a:t>To drive performance forward the following objectives and targets have been set:</a:t>
            </a:r>
          </a:p>
          <a:p>
            <a:pPr marL="0" indent="0" algn="just">
              <a:buNone/>
            </a:pPr>
            <a:endParaRPr lang="en-GB" sz="1000"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b="1"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a:p>
            <a:pPr marL="0" indent="0" algn="just">
              <a:buNone/>
            </a:pPr>
            <a:endParaRPr lang="en-GB" sz="1000" dirty="0"/>
          </a:p>
        </p:txBody>
      </p:sp>
      <p:sp>
        <p:nvSpPr>
          <p:cNvPr id="5" name="Slide Number Placeholder 4"/>
          <p:cNvSpPr>
            <a:spLocks noGrp="1"/>
          </p:cNvSpPr>
          <p:nvPr>
            <p:ph type="sldNum" sz="quarter" idx="12"/>
          </p:nvPr>
        </p:nvSpPr>
        <p:spPr/>
        <p:txBody>
          <a:bodyPr/>
          <a:lstStyle/>
          <a:p>
            <a:fld id="{8FBF9E81-EB8F-0544-B4FB-9AFFA33323F3}" type="slidenum">
              <a:rPr lang="en-US" smtClean="0"/>
              <a:t>25</a:t>
            </a:fld>
            <a:endParaRPr lang="en-US" dirty="0"/>
          </a:p>
        </p:txBody>
      </p:sp>
      <p:graphicFrame>
        <p:nvGraphicFramePr>
          <p:cNvPr id="8" name="Table 7">
            <a:extLst>
              <a:ext uri="{FF2B5EF4-FFF2-40B4-BE49-F238E27FC236}">
                <a16:creationId xmlns:a16="http://schemas.microsoft.com/office/drawing/2014/main" id="{99A00A82-67EB-45B5-B00B-BD4905F3947F}"/>
              </a:ext>
            </a:extLst>
          </p:cNvPr>
          <p:cNvGraphicFramePr>
            <a:graphicFrameLocks noGrp="1"/>
          </p:cNvGraphicFramePr>
          <p:nvPr>
            <p:extLst>
              <p:ext uri="{D42A27DB-BD31-4B8C-83A1-F6EECF244321}">
                <p14:modId xmlns:p14="http://schemas.microsoft.com/office/powerpoint/2010/main" val="966068982"/>
              </p:ext>
            </p:extLst>
          </p:nvPr>
        </p:nvGraphicFramePr>
        <p:xfrm>
          <a:off x="385791" y="1111923"/>
          <a:ext cx="8496952" cy="5064967"/>
        </p:xfrm>
        <a:graphic>
          <a:graphicData uri="http://schemas.openxmlformats.org/drawingml/2006/table">
            <a:tbl>
              <a:tblPr firstRow="1" bandRow="1">
                <a:tableStyleId>{5C22544A-7EE6-4342-B048-85BDC9FD1C3A}</a:tableStyleId>
              </a:tblPr>
              <a:tblGrid>
                <a:gridCol w="377534">
                  <a:extLst>
                    <a:ext uri="{9D8B030D-6E8A-4147-A177-3AD203B41FA5}">
                      <a16:colId xmlns:a16="http://schemas.microsoft.com/office/drawing/2014/main" val="3113835705"/>
                    </a:ext>
                  </a:extLst>
                </a:gridCol>
                <a:gridCol w="4376020">
                  <a:extLst>
                    <a:ext uri="{9D8B030D-6E8A-4147-A177-3AD203B41FA5}">
                      <a16:colId xmlns:a16="http://schemas.microsoft.com/office/drawing/2014/main" val="2350401906"/>
                    </a:ext>
                  </a:extLst>
                </a:gridCol>
                <a:gridCol w="785999">
                  <a:extLst>
                    <a:ext uri="{9D8B030D-6E8A-4147-A177-3AD203B41FA5}">
                      <a16:colId xmlns:a16="http://schemas.microsoft.com/office/drawing/2014/main" val="910450073"/>
                    </a:ext>
                  </a:extLst>
                </a:gridCol>
                <a:gridCol w="1468430">
                  <a:extLst>
                    <a:ext uri="{9D8B030D-6E8A-4147-A177-3AD203B41FA5}">
                      <a16:colId xmlns:a16="http://schemas.microsoft.com/office/drawing/2014/main" val="1020569257"/>
                    </a:ext>
                  </a:extLst>
                </a:gridCol>
                <a:gridCol w="1488969">
                  <a:extLst>
                    <a:ext uri="{9D8B030D-6E8A-4147-A177-3AD203B41FA5}">
                      <a16:colId xmlns:a16="http://schemas.microsoft.com/office/drawing/2014/main" val="1024761819"/>
                    </a:ext>
                  </a:extLst>
                </a:gridCol>
              </a:tblGrid>
              <a:tr h="228590">
                <a:tc>
                  <a:txBody>
                    <a:bodyPr/>
                    <a:lstStyle/>
                    <a:p>
                      <a:pPr algn="l" fontAlgn="ctr"/>
                      <a:endParaRPr lang="en-GB" sz="1000" b="1" i="0" u="none" strike="noStrike" dirty="0">
                        <a:solidFill>
                          <a:schemeClr val="bg1">
                            <a:lumMod val="50000"/>
                          </a:schemeClr>
                        </a:solidFill>
                        <a:effectLst/>
                        <a:latin typeface="Calibri" panose="020F0502020204030204" pitchFamily="34" charset="0"/>
                      </a:endParaRPr>
                    </a:p>
                  </a:txBody>
                  <a:tcPr marL="58315" marR="4860" marT="4860" marB="0" anchor="ctr"/>
                </a:tc>
                <a:tc>
                  <a:txBody>
                    <a:bodyPr/>
                    <a:lstStyle/>
                    <a:p>
                      <a:pPr algn="l" fontAlgn="ctr"/>
                      <a:r>
                        <a:rPr lang="en-GB" sz="1000" u="none" strike="noStrike" dirty="0">
                          <a:solidFill>
                            <a:schemeClr val="bg1"/>
                          </a:solidFill>
                          <a:effectLst/>
                        </a:rPr>
                        <a:t>Objective</a:t>
                      </a:r>
                      <a:endParaRPr lang="en-GB" sz="1000" b="1" i="0" u="none" strike="noStrike" dirty="0">
                        <a:solidFill>
                          <a:schemeClr val="bg1"/>
                        </a:solidFill>
                        <a:effectLst/>
                        <a:latin typeface="Calibri" panose="020F0502020204030204" pitchFamily="34" charset="0"/>
                      </a:endParaRPr>
                    </a:p>
                  </a:txBody>
                  <a:tcPr marL="58315" marR="4860" marT="4860" marB="0" anchor="ctr"/>
                </a:tc>
                <a:tc>
                  <a:txBody>
                    <a:bodyPr/>
                    <a:lstStyle/>
                    <a:p>
                      <a:pPr algn="l" fontAlgn="ctr"/>
                      <a:r>
                        <a:rPr lang="en-GB" sz="1000" u="none" strike="noStrike" dirty="0">
                          <a:solidFill>
                            <a:schemeClr val="bg1"/>
                          </a:solidFill>
                          <a:effectLst/>
                        </a:rPr>
                        <a:t>Responsibility</a:t>
                      </a:r>
                      <a:endParaRPr lang="en-GB" sz="1000" b="1" i="0" u="none" strike="noStrike" dirty="0">
                        <a:solidFill>
                          <a:schemeClr val="bg1"/>
                        </a:solidFill>
                        <a:effectLst/>
                        <a:latin typeface="Calibri" panose="020F0502020204030204" pitchFamily="34" charset="0"/>
                      </a:endParaRPr>
                    </a:p>
                  </a:txBody>
                  <a:tcPr marL="58315" marR="4860" marT="4860" marB="0" anchor="ctr"/>
                </a:tc>
                <a:tc>
                  <a:txBody>
                    <a:bodyPr/>
                    <a:lstStyle/>
                    <a:p>
                      <a:pPr algn="l" fontAlgn="ctr"/>
                      <a:r>
                        <a:rPr lang="en-GB" sz="1000" u="none" strike="noStrike" dirty="0">
                          <a:solidFill>
                            <a:schemeClr val="bg1"/>
                          </a:solidFill>
                          <a:effectLst/>
                        </a:rPr>
                        <a:t>Measure of success</a:t>
                      </a:r>
                      <a:endParaRPr lang="en-GB" sz="1000" b="1" i="0" u="none" strike="noStrike" dirty="0">
                        <a:solidFill>
                          <a:schemeClr val="bg1"/>
                        </a:solidFill>
                        <a:effectLst/>
                        <a:latin typeface="Calibri" panose="020F0502020204030204" pitchFamily="34" charset="0"/>
                      </a:endParaRPr>
                    </a:p>
                  </a:txBody>
                  <a:tcPr marL="58315" marR="4860" marT="4860" marB="0" anchor="ctr"/>
                </a:tc>
                <a:tc>
                  <a:txBody>
                    <a:bodyPr/>
                    <a:lstStyle/>
                    <a:p>
                      <a:pPr algn="l" fontAlgn="ctr"/>
                      <a:r>
                        <a:rPr lang="en-GB" sz="1000" u="none" strike="noStrike" dirty="0">
                          <a:solidFill>
                            <a:schemeClr val="bg1"/>
                          </a:solidFill>
                          <a:effectLst/>
                        </a:rPr>
                        <a:t>Timescale</a:t>
                      </a:r>
                      <a:endParaRPr lang="en-GB" sz="1000" b="1" i="0" u="none" strike="noStrike" dirty="0">
                        <a:solidFill>
                          <a:schemeClr val="bg1"/>
                        </a:solidFill>
                        <a:effectLst/>
                        <a:latin typeface="Calibri" panose="020F0502020204030204" pitchFamily="34" charset="0"/>
                      </a:endParaRPr>
                    </a:p>
                  </a:txBody>
                  <a:tcPr marL="58315" marR="4860" marT="4860" marB="0" anchor="ctr"/>
                </a:tc>
                <a:extLst>
                  <a:ext uri="{0D108BD9-81ED-4DB2-BD59-A6C34878D82A}">
                    <a16:rowId xmlns:a16="http://schemas.microsoft.com/office/drawing/2014/main" val="3487136793"/>
                  </a:ext>
                </a:extLst>
              </a:tr>
              <a:tr h="552121">
                <a:tc>
                  <a:txBody>
                    <a:bodyPr/>
                    <a:lstStyle/>
                    <a:p>
                      <a:pPr algn="l" fontAlgn="ctr"/>
                      <a:r>
                        <a:rPr lang="en-GB" sz="1000" b="0" i="0" u="none" strike="noStrike" dirty="0">
                          <a:solidFill>
                            <a:schemeClr val="bg1">
                              <a:lumMod val="50000"/>
                            </a:schemeClr>
                          </a:solidFill>
                          <a:effectLst/>
                          <a:latin typeface="+mj-lt"/>
                        </a:rPr>
                        <a:t>Due Diligence</a:t>
                      </a:r>
                    </a:p>
                  </a:txBody>
                  <a:tcPr marL="58315" marR="4860" marT="4860" marB="0" vert="vert270" anchor="ctr"/>
                </a:tc>
                <a:tc>
                  <a:txBody>
                    <a:bodyPr/>
                    <a:lstStyle/>
                    <a:p>
                      <a:pPr algn="l" fontAlgn="ctr"/>
                      <a:r>
                        <a:rPr lang="en-GB" sz="900" u="none" strike="noStrike" dirty="0">
                          <a:solidFill>
                            <a:schemeClr val="bg1">
                              <a:lumMod val="50000"/>
                            </a:schemeClr>
                          </a:solidFill>
                          <a:effectLst/>
                          <a:latin typeface="+mj-lt"/>
                        </a:rPr>
                        <a:t>Complete BSATs at all proposed acquisitions, including climate resilience screenings (physical and transitional risk assessments) where appropriate. </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Fund Managers</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 new acquisitions with BSAT report completed</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Ongoing. Dependent on transaction timescales.</a:t>
                      </a:r>
                      <a:endParaRPr lang="en-GB" sz="900" b="0" i="0" u="none" strike="noStrike" dirty="0">
                        <a:solidFill>
                          <a:schemeClr val="bg1">
                            <a:lumMod val="50000"/>
                          </a:schemeClr>
                        </a:solidFill>
                        <a:effectLst/>
                        <a:latin typeface="+mj-lt"/>
                      </a:endParaRPr>
                    </a:p>
                  </a:txBody>
                  <a:tcPr marL="58315" marR="4860" marT="4860" marB="0" anchor="ctr"/>
                </a:tc>
                <a:extLst>
                  <a:ext uri="{0D108BD9-81ED-4DB2-BD59-A6C34878D82A}">
                    <a16:rowId xmlns:a16="http://schemas.microsoft.com/office/drawing/2014/main" val="1058489446"/>
                  </a:ext>
                </a:extLst>
              </a:tr>
              <a:tr h="368425">
                <a:tc rowSpan="2">
                  <a:txBody>
                    <a:bodyPr/>
                    <a:lstStyle/>
                    <a:p>
                      <a:pPr algn="l" fontAlgn="ctr"/>
                      <a:r>
                        <a:rPr lang="en-GB" sz="1000" b="0" i="0" u="none" strike="noStrike" dirty="0">
                          <a:solidFill>
                            <a:schemeClr val="bg1">
                              <a:lumMod val="50000"/>
                            </a:schemeClr>
                          </a:solidFill>
                          <a:effectLst/>
                          <a:latin typeface="+mj-lt"/>
                        </a:rPr>
                        <a:t>Leadership and governance oversight</a:t>
                      </a:r>
                    </a:p>
                    <a:p>
                      <a:pPr algn="l" fontAlgn="ctr"/>
                      <a:endParaRPr lang="en-GB" sz="1000" b="0" i="0" u="none" strike="noStrike" dirty="0">
                        <a:solidFill>
                          <a:schemeClr val="bg1">
                            <a:lumMod val="50000"/>
                          </a:schemeClr>
                        </a:solidFill>
                        <a:effectLst/>
                        <a:latin typeface="+mj-lt"/>
                      </a:endParaRPr>
                    </a:p>
                  </a:txBody>
                  <a:tcPr marL="58315" marR="4860" marT="4860" marB="0" vert="vert270" anchor="ctr"/>
                </a:tc>
                <a:tc>
                  <a:txBody>
                    <a:bodyPr/>
                    <a:lstStyle/>
                    <a:p>
                      <a:pPr algn="l" fontAlgn="ctr"/>
                      <a:r>
                        <a:rPr lang="en-GB" sz="900" u="none" strike="noStrike" dirty="0">
                          <a:solidFill>
                            <a:schemeClr val="bg1">
                              <a:lumMod val="50000"/>
                            </a:schemeClr>
                          </a:solidFill>
                          <a:effectLst/>
                          <a:latin typeface="+mj-lt"/>
                        </a:rPr>
                        <a:t>Seek to develop and include ESG objectives within Sustainable Asset Management plans (SAMs) for all assets.</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Fund Managers</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t"/>
                      <a:r>
                        <a:rPr lang="en-GB" sz="900" u="none" strike="noStrike" dirty="0">
                          <a:solidFill>
                            <a:schemeClr val="bg1">
                              <a:lumMod val="50000"/>
                            </a:schemeClr>
                          </a:solidFill>
                          <a:effectLst/>
                          <a:latin typeface="+mj-lt"/>
                        </a:rPr>
                        <a:t> </a:t>
                      </a:r>
                    </a:p>
                    <a:p>
                      <a:pPr algn="l" fontAlgn="t"/>
                      <a:r>
                        <a:rPr lang="en-GB" sz="900" b="0" i="0" u="none" strike="noStrike" dirty="0">
                          <a:solidFill>
                            <a:schemeClr val="bg1">
                              <a:lumMod val="50000"/>
                            </a:schemeClr>
                          </a:solidFill>
                          <a:effectLst/>
                          <a:latin typeface="+mj-lt"/>
                        </a:rPr>
                        <a:t>% number of assets with SAM documenting ESG objectives </a:t>
                      </a:r>
                    </a:p>
                  </a:txBody>
                  <a:tcPr marL="58315" marR="4860" marT="4860" marB="0"/>
                </a:tc>
                <a:tc>
                  <a:txBody>
                    <a:bodyPr/>
                    <a:lstStyle/>
                    <a:p>
                      <a:pPr algn="l" fontAlgn="ctr"/>
                      <a:r>
                        <a:rPr lang="en-GB" sz="900" b="0" i="0" u="none" strike="noStrike" dirty="0">
                          <a:solidFill>
                            <a:schemeClr val="bg1">
                              <a:lumMod val="50000"/>
                            </a:schemeClr>
                          </a:solidFill>
                          <a:effectLst/>
                          <a:latin typeface="+mj-lt"/>
                        </a:rPr>
                        <a:t>Ongoing</a:t>
                      </a:r>
                    </a:p>
                  </a:txBody>
                  <a:tcPr marL="58315" marR="4860" marT="4860" marB="0" anchor="ctr"/>
                </a:tc>
                <a:extLst>
                  <a:ext uri="{0D108BD9-81ED-4DB2-BD59-A6C34878D82A}">
                    <a16:rowId xmlns:a16="http://schemas.microsoft.com/office/drawing/2014/main" val="2961655866"/>
                  </a:ext>
                </a:extLst>
              </a:tr>
              <a:tr h="702557">
                <a:tc vMerge="1">
                  <a:txBody>
                    <a:bodyPr/>
                    <a:lstStyle/>
                    <a:p>
                      <a:pPr algn="l" fontAlgn="ctr"/>
                      <a:endParaRPr lang="en-GB" sz="1000" b="0" i="0" u="none" strike="noStrike" dirty="0">
                        <a:solidFill>
                          <a:schemeClr val="tx1"/>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Set ESG objectives into all employee annual reviews.</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Head of People &amp; Talent</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 of Europa employees with ESG objective in annual review </a:t>
                      </a:r>
                      <a:endParaRPr lang="en-GB" sz="900" b="0" i="0" u="none" strike="noStrike" dirty="0">
                        <a:solidFill>
                          <a:schemeClr val="bg1">
                            <a:lumMod val="50000"/>
                          </a:schemeClr>
                        </a:solidFill>
                        <a:effectLst/>
                        <a:latin typeface="+mj-lt"/>
                      </a:endParaRPr>
                    </a:p>
                  </a:txBody>
                  <a:tcPr marL="86630" marR="7219" marT="7219" marB="0" anchor="ctr"/>
                </a:tc>
                <a:tc>
                  <a:txBody>
                    <a:bodyPr/>
                    <a:lstStyle/>
                    <a:p>
                      <a:pPr algn="l" fontAlgn="ctr"/>
                      <a:r>
                        <a:rPr lang="en-GB" sz="900" u="none" strike="noStrike" dirty="0">
                          <a:solidFill>
                            <a:schemeClr val="bg1">
                              <a:lumMod val="50000"/>
                            </a:schemeClr>
                          </a:solidFill>
                          <a:effectLst/>
                          <a:latin typeface="+mj-lt"/>
                        </a:rPr>
                        <a:t>Annual </a:t>
                      </a:r>
                      <a:endParaRPr lang="en-GB" sz="900" b="0" i="0" u="none" strike="noStrike" dirty="0">
                        <a:solidFill>
                          <a:schemeClr val="bg1">
                            <a:lumMod val="50000"/>
                          </a:schemeClr>
                        </a:solidFill>
                        <a:effectLst/>
                        <a:latin typeface="+mj-lt"/>
                      </a:endParaRPr>
                    </a:p>
                  </a:txBody>
                  <a:tcPr marL="86630" marR="7219" marT="7219" marB="0" anchor="ctr"/>
                </a:tc>
                <a:extLst>
                  <a:ext uri="{0D108BD9-81ED-4DB2-BD59-A6C34878D82A}">
                    <a16:rowId xmlns:a16="http://schemas.microsoft.com/office/drawing/2014/main" val="2918097599"/>
                  </a:ext>
                </a:extLst>
              </a:tr>
              <a:tr h="812344">
                <a:tc>
                  <a:txBody>
                    <a:bodyPr/>
                    <a:lstStyle/>
                    <a:p>
                      <a:pPr algn="l" fontAlgn="ctr"/>
                      <a:r>
                        <a:rPr lang="en-GB" sz="1000" b="0" i="0" u="none" strike="noStrike" dirty="0">
                          <a:solidFill>
                            <a:schemeClr val="bg1">
                              <a:lumMod val="50000"/>
                            </a:schemeClr>
                          </a:solidFill>
                          <a:effectLst/>
                          <a:latin typeface="+mj-lt"/>
                        </a:rPr>
                        <a:t>Statutory Compliance </a:t>
                      </a:r>
                    </a:p>
                  </a:txBody>
                  <a:tcPr marL="58315" marR="4860" marT="4860" marB="0" vert="vert270" anchor="ctr"/>
                </a:tc>
                <a:tc>
                  <a:txBody>
                    <a:bodyPr/>
                    <a:lstStyle/>
                    <a:p>
                      <a:pPr algn="l" fontAlgn="ctr"/>
                      <a:r>
                        <a:rPr lang="en-GB" sz="900" u="none" strike="noStrike" dirty="0">
                          <a:solidFill>
                            <a:schemeClr val="bg1">
                              <a:lumMod val="50000"/>
                            </a:schemeClr>
                          </a:solidFill>
                          <a:effectLst/>
                          <a:latin typeface="+mj-lt"/>
                        </a:rPr>
                        <a:t>Comply with all ESG legislation – compliance to be audited and reviewed on an annual basis.</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ESG Committee </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t"/>
                      <a:r>
                        <a:rPr lang="en-GB" sz="900" u="none" strike="noStrike" dirty="0">
                          <a:solidFill>
                            <a:schemeClr val="bg1">
                              <a:lumMod val="50000"/>
                            </a:schemeClr>
                          </a:solidFill>
                          <a:effectLst/>
                          <a:latin typeface="+mj-lt"/>
                        </a:rPr>
                        <a:t> 100% compliance with ESG legislation </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Ongoing reviewed annually </a:t>
                      </a:r>
                      <a:endParaRPr lang="en-GB" sz="900" b="0" i="0" u="none" strike="noStrike" dirty="0">
                        <a:solidFill>
                          <a:schemeClr val="bg1">
                            <a:lumMod val="50000"/>
                          </a:schemeClr>
                        </a:solidFill>
                        <a:effectLst/>
                        <a:latin typeface="+mj-lt"/>
                      </a:endParaRPr>
                    </a:p>
                  </a:txBody>
                  <a:tcPr marL="58315" marR="4860" marT="4860" marB="0" anchor="ctr"/>
                </a:tc>
                <a:extLst>
                  <a:ext uri="{0D108BD9-81ED-4DB2-BD59-A6C34878D82A}">
                    <a16:rowId xmlns:a16="http://schemas.microsoft.com/office/drawing/2014/main" val="4045977729"/>
                  </a:ext>
                </a:extLst>
              </a:tr>
              <a:tr h="368425">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000" dirty="0">
                          <a:solidFill>
                            <a:schemeClr val="bg1">
                              <a:lumMod val="50000"/>
                            </a:schemeClr>
                          </a:solidFill>
                        </a:rPr>
                        <a:t>Climate Resilience</a:t>
                      </a:r>
                    </a:p>
                  </a:txBody>
                  <a:tcPr marL="58315" marR="4860" marT="4860" marB="0" vert="vert270" anchor="ctr"/>
                </a:tc>
                <a:tc>
                  <a:txBody>
                    <a:bodyPr/>
                    <a:lstStyle/>
                    <a:p>
                      <a:pPr algn="l" fontAlgn="ctr"/>
                      <a:r>
                        <a:rPr lang="en-GB" sz="900" u="none" strike="noStrike" dirty="0">
                          <a:solidFill>
                            <a:schemeClr val="bg1">
                              <a:lumMod val="50000"/>
                            </a:schemeClr>
                          </a:solidFill>
                          <a:effectLst/>
                          <a:latin typeface="+mj-lt"/>
                        </a:rPr>
                        <a:t>Seek further understanding of how assessments of physical and transitional climate change adaptation/ resilience related risks can feed into wider risk management strategy.</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ESG Committee</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 Climate resilience risks integrated within risk management processes and strategy</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 In alignment with TCFD roadmap strategy </a:t>
                      </a:r>
                      <a:endParaRPr lang="en-GB" sz="900" b="0" i="0" u="none" strike="noStrike" dirty="0">
                        <a:solidFill>
                          <a:schemeClr val="bg1">
                            <a:lumMod val="50000"/>
                          </a:schemeClr>
                        </a:solidFill>
                        <a:effectLst/>
                        <a:latin typeface="+mj-lt"/>
                      </a:endParaRPr>
                    </a:p>
                  </a:txBody>
                  <a:tcPr marL="58315" marR="4860" marT="4860" marB="0" anchor="ctr"/>
                </a:tc>
                <a:extLst>
                  <a:ext uri="{0D108BD9-81ED-4DB2-BD59-A6C34878D82A}">
                    <a16:rowId xmlns:a16="http://schemas.microsoft.com/office/drawing/2014/main" val="1981662884"/>
                  </a:ext>
                </a:extLst>
              </a:tr>
              <a:tr h="368425">
                <a:tc rowSpan="4">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000" dirty="0">
                          <a:solidFill>
                            <a:schemeClr val="bg1">
                              <a:lumMod val="50000"/>
                            </a:schemeClr>
                          </a:solidFill>
                        </a:rPr>
                        <a:t>Reporting</a:t>
                      </a:r>
                    </a:p>
                  </a:txBody>
                  <a:tcPr marL="58315" marR="4860" marT="4860" marB="0" vert="vert270" anchor="ctr"/>
                </a:tc>
                <a:tc>
                  <a:txBody>
                    <a:bodyPr/>
                    <a:lstStyle/>
                    <a:p>
                      <a:pPr algn="l" fontAlgn="ctr"/>
                      <a:r>
                        <a:rPr lang="en-GB" sz="900" u="none" strike="noStrike" dirty="0">
                          <a:solidFill>
                            <a:schemeClr val="bg1">
                              <a:lumMod val="50000"/>
                            </a:schemeClr>
                          </a:solidFill>
                          <a:effectLst/>
                          <a:latin typeface="+mj-lt"/>
                        </a:rPr>
                        <a:t>Participate in the GRESB survey, unless there is a clear justification for not doing so.</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Fund Managers</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GRESB Star rating / score</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Annual</a:t>
                      </a:r>
                      <a:endParaRPr lang="en-GB" sz="900" b="0" i="0" u="none" strike="noStrike" dirty="0">
                        <a:solidFill>
                          <a:schemeClr val="bg1">
                            <a:lumMod val="50000"/>
                          </a:schemeClr>
                        </a:solidFill>
                        <a:effectLst/>
                        <a:latin typeface="+mj-lt"/>
                      </a:endParaRPr>
                    </a:p>
                  </a:txBody>
                  <a:tcPr marL="58315" marR="4860" marT="4860" marB="0" anchor="ctr"/>
                </a:tc>
                <a:extLst>
                  <a:ext uri="{0D108BD9-81ED-4DB2-BD59-A6C34878D82A}">
                    <a16:rowId xmlns:a16="http://schemas.microsoft.com/office/drawing/2014/main" val="1670415847"/>
                  </a:ext>
                </a:extLst>
              </a:tr>
              <a:tr h="489551">
                <a:tc vMerge="1">
                  <a:txBody>
                    <a:bodyPr/>
                    <a:lstStyle/>
                    <a:p>
                      <a:pPr algn="l" fontAlgn="ctr"/>
                      <a:endParaRPr lang="en-GB" sz="1000" b="0" i="0" u="none" strike="noStrike" dirty="0">
                        <a:solidFill>
                          <a:schemeClr val="tx1"/>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Revise sensible GRESB targets each year (based on previous results and changes to survey and portfolio).</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Fund Managers</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GRESB Star rating / score</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Annual Ongoing</a:t>
                      </a:r>
                      <a:endParaRPr lang="en-GB" sz="900" b="0" i="0" u="none" strike="noStrike" dirty="0">
                        <a:solidFill>
                          <a:schemeClr val="bg1">
                            <a:lumMod val="50000"/>
                          </a:schemeClr>
                        </a:solidFill>
                        <a:effectLst/>
                        <a:latin typeface="+mj-lt"/>
                      </a:endParaRPr>
                    </a:p>
                  </a:txBody>
                  <a:tcPr marL="58315" marR="4860" marT="4860" marB="0" anchor="ctr"/>
                </a:tc>
                <a:extLst>
                  <a:ext uri="{0D108BD9-81ED-4DB2-BD59-A6C34878D82A}">
                    <a16:rowId xmlns:a16="http://schemas.microsoft.com/office/drawing/2014/main" val="4208749392"/>
                  </a:ext>
                </a:extLst>
              </a:tr>
              <a:tr h="247299">
                <a:tc vMerge="1">
                  <a:txBody>
                    <a:bodyPr/>
                    <a:lstStyle/>
                    <a:p>
                      <a:pPr algn="l" fontAlgn="ctr"/>
                      <a:endParaRPr lang="en-GB" sz="1000" b="0" i="0" u="none" strike="noStrike" dirty="0">
                        <a:solidFill>
                          <a:schemeClr val="tx1"/>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Consider external reporting of ESG performance.</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Investment Committee </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t"/>
                      <a:r>
                        <a:rPr lang="en-GB" sz="900" u="none" strike="noStrike" dirty="0">
                          <a:solidFill>
                            <a:schemeClr val="bg1">
                              <a:lumMod val="50000"/>
                            </a:schemeClr>
                          </a:solidFill>
                          <a:effectLst/>
                          <a:latin typeface="+mj-lt"/>
                        </a:rPr>
                        <a:t>External ESG performance reporting Yes/No?</a:t>
                      </a:r>
                      <a:endParaRPr lang="en-GB" sz="900" b="0" i="0" u="none" strike="noStrike" dirty="0">
                        <a:solidFill>
                          <a:schemeClr val="bg1">
                            <a:lumMod val="50000"/>
                          </a:schemeClr>
                        </a:solidFill>
                        <a:effectLst/>
                        <a:latin typeface="+mj-lt"/>
                      </a:endParaRPr>
                    </a:p>
                  </a:txBody>
                  <a:tcPr marL="58315" marR="4860" marT="4860" marB="0"/>
                </a:tc>
                <a:tc>
                  <a:txBody>
                    <a:bodyPr/>
                    <a:lstStyle/>
                    <a:p>
                      <a:pPr algn="l" fontAlgn="ctr"/>
                      <a:r>
                        <a:rPr lang="en-GB" sz="900" u="none" strike="noStrike" dirty="0">
                          <a:solidFill>
                            <a:schemeClr val="bg1">
                              <a:lumMod val="50000"/>
                            </a:schemeClr>
                          </a:solidFill>
                          <a:effectLst/>
                          <a:latin typeface="+mj-lt"/>
                        </a:rPr>
                        <a:t>Annual Ongoing</a:t>
                      </a:r>
                      <a:endParaRPr lang="en-GB" sz="900" b="0" i="0" u="none" strike="noStrike" dirty="0">
                        <a:solidFill>
                          <a:schemeClr val="bg1">
                            <a:lumMod val="50000"/>
                          </a:schemeClr>
                        </a:solidFill>
                        <a:effectLst/>
                        <a:latin typeface="+mj-lt"/>
                      </a:endParaRPr>
                    </a:p>
                  </a:txBody>
                  <a:tcPr marL="58315" marR="4860" marT="4860" marB="0" anchor="ctr"/>
                </a:tc>
                <a:extLst>
                  <a:ext uri="{0D108BD9-81ED-4DB2-BD59-A6C34878D82A}">
                    <a16:rowId xmlns:a16="http://schemas.microsoft.com/office/drawing/2014/main" val="1325813638"/>
                  </a:ext>
                </a:extLst>
              </a:tr>
              <a:tr h="444129">
                <a:tc vMerge="1">
                  <a:txBody>
                    <a:bodyPr/>
                    <a:lstStyle/>
                    <a:p>
                      <a:pPr algn="l" fontAlgn="ctr"/>
                      <a:endParaRPr lang="en-GB" sz="1000" b="0" i="0" u="none" strike="noStrike" dirty="0">
                        <a:solidFill>
                          <a:srgbClr val="C00000"/>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Complete TCFD Gap Analysis and progress towards alignment with TCFD recommendations.</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ESG Committee</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algn="l" fontAlgn="ctr"/>
                      <a:r>
                        <a:rPr lang="en-GB" sz="900" u="none" strike="noStrike" dirty="0">
                          <a:solidFill>
                            <a:schemeClr val="bg1">
                              <a:lumMod val="50000"/>
                            </a:schemeClr>
                          </a:solidFill>
                          <a:effectLst/>
                          <a:latin typeface="+mj-lt"/>
                        </a:rPr>
                        <a:t> TCFD gap analysis complete Yes/No?</a:t>
                      </a:r>
                      <a:endParaRPr lang="en-GB" sz="900" b="0" i="0" u="none" strike="noStrike" dirty="0">
                        <a:solidFill>
                          <a:schemeClr val="bg1">
                            <a:lumMod val="50000"/>
                          </a:schemeClr>
                        </a:solidFill>
                        <a:effectLst/>
                        <a:latin typeface="+mj-lt"/>
                      </a:endParaRPr>
                    </a:p>
                  </a:txBody>
                  <a:tcPr marL="58315" marR="4860" marT="486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u="none" strike="noStrike" dirty="0">
                          <a:solidFill>
                            <a:schemeClr val="bg1">
                              <a:lumMod val="50000"/>
                            </a:schemeClr>
                          </a:solidFill>
                          <a:effectLst/>
                          <a:latin typeface="+mj-lt"/>
                        </a:rPr>
                        <a:t> </a:t>
                      </a:r>
                      <a:r>
                        <a:rPr lang="en-GB" sz="900" u="none" strike="noStrike" kern="1200" dirty="0">
                          <a:solidFill>
                            <a:schemeClr val="bg1">
                              <a:lumMod val="50000"/>
                            </a:schemeClr>
                          </a:solidFill>
                          <a:effectLst/>
                          <a:latin typeface="+mj-lt"/>
                          <a:ea typeface="+mn-ea"/>
                          <a:cs typeface="+mn-cs"/>
                        </a:rPr>
                        <a:t>Complete by end of calendar year 2021</a:t>
                      </a:r>
                      <a:endParaRPr lang="en-GB" sz="900" b="0" i="0" u="none" strike="noStrike" kern="1200" dirty="0">
                        <a:solidFill>
                          <a:schemeClr val="bg1">
                            <a:lumMod val="50000"/>
                          </a:schemeClr>
                        </a:solidFill>
                        <a:effectLst/>
                        <a:latin typeface="+mj-lt"/>
                        <a:ea typeface="+mn-ea"/>
                        <a:cs typeface="+mn-cs"/>
                      </a:endParaRPr>
                    </a:p>
                  </a:txBody>
                  <a:tcPr marL="58315" marR="4860" marT="4860" marB="0" anchor="ctr"/>
                </a:tc>
                <a:extLst>
                  <a:ext uri="{0D108BD9-81ED-4DB2-BD59-A6C34878D82A}">
                    <a16:rowId xmlns:a16="http://schemas.microsoft.com/office/drawing/2014/main" val="3062487743"/>
                  </a:ext>
                </a:extLst>
              </a:tr>
            </a:tbl>
          </a:graphicData>
        </a:graphic>
      </p:graphicFrame>
    </p:spTree>
    <p:extLst>
      <p:ext uri="{BB962C8B-B14F-4D97-AF65-F5344CB8AC3E}">
        <p14:creationId xmlns:p14="http://schemas.microsoft.com/office/powerpoint/2010/main" val="3433355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70" y="-67613"/>
            <a:ext cx="7812677" cy="931862"/>
          </a:xfrm>
        </p:spPr>
        <p:txBody>
          <a:bodyPr/>
          <a:lstStyle/>
          <a:p>
            <a:r>
              <a:rPr lang="en-GB" sz="2600" dirty="0">
                <a:solidFill>
                  <a:schemeClr val="accent6"/>
                </a:solidFill>
                <a:latin typeface="Arno Pro Display" panose="02020502050506020403"/>
              </a:rPr>
              <a:t>Fund Level Action Plans </a:t>
            </a:r>
          </a:p>
        </p:txBody>
      </p:sp>
      <p:sp>
        <p:nvSpPr>
          <p:cNvPr id="6" name="Content Placeholder 9"/>
          <p:cNvSpPr>
            <a:spLocks noGrp="1"/>
          </p:cNvSpPr>
          <p:nvPr>
            <p:ph idx="1"/>
          </p:nvPr>
        </p:nvSpPr>
        <p:spPr>
          <a:xfrm>
            <a:off x="665019" y="1327313"/>
            <a:ext cx="8281758" cy="4950777"/>
          </a:xfrm>
        </p:spPr>
        <p:txBody>
          <a:bodyPr/>
          <a:lstStyle/>
          <a:p>
            <a:pPr marL="0" indent="0" algn="just">
              <a:buNone/>
            </a:pPr>
            <a:r>
              <a:rPr lang="en-GB" dirty="0">
                <a:solidFill>
                  <a:schemeClr val="bg1">
                    <a:lumMod val="50000"/>
                  </a:schemeClr>
                </a:solidFill>
              </a:rPr>
              <a:t>Funds can consider identification of fund level ESG targets and implementation of enhanced improvement goals. Such goals could include:</a:t>
            </a:r>
          </a:p>
          <a:p>
            <a:pPr marL="0" indent="0" algn="just">
              <a:buNone/>
            </a:pPr>
            <a:endParaRPr lang="en-GB" b="1" dirty="0">
              <a:solidFill>
                <a:schemeClr val="bg1">
                  <a:lumMod val="50000"/>
                </a:schemeClr>
              </a:solidFill>
            </a:endParaRPr>
          </a:p>
          <a:p>
            <a:pPr marL="0" indent="0" algn="just">
              <a:buNone/>
            </a:pPr>
            <a:r>
              <a:rPr lang="en-GB" b="1" dirty="0">
                <a:solidFill>
                  <a:schemeClr val="bg1">
                    <a:lumMod val="50000"/>
                  </a:schemeClr>
                </a:solidFill>
              </a:rPr>
              <a:t>Improved Knowledge:</a:t>
            </a:r>
          </a:p>
          <a:p>
            <a:pPr algn="just"/>
            <a:r>
              <a:rPr lang="en-GB" dirty="0">
                <a:solidFill>
                  <a:schemeClr val="bg1">
                    <a:lumMod val="50000"/>
                  </a:schemeClr>
                </a:solidFill>
              </a:rPr>
              <a:t>Completion of energy or sustainability audits at asset or portfolio level.</a:t>
            </a:r>
          </a:p>
          <a:p>
            <a:pPr algn="just"/>
            <a:r>
              <a:rPr lang="en-GB" dirty="0">
                <a:solidFill>
                  <a:schemeClr val="bg1">
                    <a:lumMod val="50000"/>
                  </a:schemeClr>
                </a:solidFill>
              </a:rPr>
              <a:t>Completion of green building certifications (e.g. LEED, BREEAM In-Use).</a:t>
            </a:r>
          </a:p>
          <a:p>
            <a:pPr algn="just"/>
            <a:r>
              <a:rPr lang="en-GB" dirty="0">
                <a:solidFill>
                  <a:schemeClr val="bg1">
                    <a:lumMod val="50000"/>
                  </a:schemeClr>
                </a:solidFill>
              </a:rPr>
              <a:t>Completion of health and wellbeing certifications (e.g. WELL, Fitwel).</a:t>
            </a:r>
          </a:p>
          <a:p>
            <a:pPr algn="just"/>
            <a:r>
              <a:rPr lang="en-GB" dirty="0">
                <a:solidFill>
                  <a:schemeClr val="bg1">
                    <a:lumMod val="50000"/>
                  </a:schemeClr>
                </a:solidFill>
              </a:rPr>
              <a:t>Detailed energy modelling of buildings to allow for future proofing and support EPC risk analysis.</a:t>
            </a:r>
          </a:p>
          <a:p>
            <a:pPr marL="0" indent="0" algn="just">
              <a:buNone/>
            </a:pPr>
            <a:endParaRPr lang="en-GB" dirty="0">
              <a:solidFill>
                <a:schemeClr val="bg1">
                  <a:lumMod val="50000"/>
                </a:schemeClr>
              </a:solidFill>
            </a:endParaRPr>
          </a:p>
          <a:p>
            <a:pPr marL="0" indent="0" algn="just">
              <a:buNone/>
            </a:pPr>
            <a:r>
              <a:rPr lang="en-GB" b="1" dirty="0">
                <a:solidFill>
                  <a:schemeClr val="bg1">
                    <a:lumMod val="50000"/>
                  </a:schemeClr>
                </a:solidFill>
              </a:rPr>
              <a:t>Improved Performance:</a:t>
            </a:r>
          </a:p>
          <a:p>
            <a:pPr algn="just">
              <a:buFont typeface="Wingdings" panose="05000000000000000000" pitchFamily="2" charset="2"/>
              <a:buChar char="§"/>
            </a:pPr>
            <a:r>
              <a:rPr lang="en-GB" dirty="0">
                <a:solidFill>
                  <a:schemeClr val="bg1">
                    <a:lumMod val="50000"/>
                  </a:schemeClr>
                </a:solidFill>
              </a:rPr>
              <a:t>Energy and carbon reduction defined through fund level Net Zero strategy and target. </a:t>
            </a:r>
          </a:p>
          <a:p>
            <a:pPr algn="just">
              <a:buFont typeface="Wingdings" panose="05000000000000000000" pitchFamily="2" charset="2"/>
              <a:buChar char="§"/>
            </a:pPr>
            <a:r>
              <a:rPr lang="en-GB" dirty="0">
                <a:solidFill>
                  <a:schemeClr val="bg1">
                    <a:lumMod val="50000"/>
                  </a:schemeClr>
                </a:solidFill>
              </a:rPr>
              <a:t>Introduction of technology improvements (examples include LED or boiler optimisation) to improve energy efficiency where this has not already been implemented.</a:t>
            </a:r>
          </a:p>
          <a:p>
            <a:pPr algn="just">
              <a:buFont typeface="Wingdings" panose="05000000000000000000" pitchFamily="2" charset="2"/>
              <a:buChar char="§"/>
            </a:pPr>
            <a:r>
              <a:rPr lang="en-GB" dirty="0">
                <a:solidFill>
                  <a:schemeClr val="bg1">
                    <a:lumMod val="50000"/>
                  </a:schemeClr>
                </a:solidFill>
              </a:rPr>
              <a:t>Increasing recycling rate and reducing waste output through tenant engagement programs. </a:t>
            </a:r>
          </a:p>
          <a:p>
            <a:pPr algn="just">
              <a:buFont typeface="Wingdings" panose="05000000000000000000" pitchFamily="2" charset="2"/>
              <a:buChar char="§"/>
            </a:pPr>
            <a:r>
              <a:rPr lang="en-GB" dirty="0">
                <a:solidFill>
                  <a:schemeClr val="bg1">
                    <a:lumMod val="50000"/>
                  </a:schemeClr>
                </a:solidFill>
              </a:rPr>
              <a:t>Enhancing lives of local communities through community engagement initiatives.</a:t>
            </a:r>
          </a:p>
          <a:p>
            <a:pPr algn="just">
              <a:buFont typeface="Wingdings" panose="05000000000000000000" pitchFamily="2" charset="2"/>
              <a:buChar char="§"/>
            </a:pPr>
            <a:r>
              <a:rPr lang="en-GB" dirty="0">
                <a:solidFill>
                  <a:schemeClr val="bg1">
                    <a:lumMod val="50000"/>
                  </a:schemeClr>
                </a:solidFill>
              </a:rPr>
              <a:t>Enhancing tenant engagement and tenant health and wellbeing approaches.</a:t>
            </a:r>
          </a:p>
          <a:p>
            <a:pPr algn="just">
              <a:buFont typeface="Wingdings" panose="05000000000000000000" pitchFamily="2" charset="2"/>
              <a:buChar char="§"/>
            </a:pPr>
            <a:r>
              <a:rPr lang="en-GB" dirty="0">
                <a:solidFill>
                  <a:schemeClr val="bg1">
                    <a:lumMod val="50000"/>
                  </a:schemeClr>
                </a:solidFill>
              </a:rPr>
              <a:t>Enhancing on site biodiversity. </a:t>
            </a:r>
          </a:p>
          <a:p>
            <a:pPr marL="0" indent="0" algn="just">
              <a:buNone/>
            </a:pPr>
            <a:endParaRPr lang="en-GB" dirty="0">
              <a:solidFill>
                <a:schemeClr val="bg1">
                  <a:lumMod val="50000"/>
                </a:schemeClr>
              </a:solidFill>
            </a:endParaRPr>
          </a:p>
          <a:p>
            <a:pPr marL="0" indent="0" algn="just">
              <a:buNone/>
            </a:pPr>
            <a:r>
              <a:rPr lang="en-GB" b="1" dirty="0">
                <a:solidFill>
                  <a:schemeClr val="bg1">
                    <a:lumMod val="50000"/>
                  </a:schemeClr>
                </a:solidFill>
              </a:rPr>
              <a:t>Improved Protection:</a:t>
            </a:r>
          </a:p>
          <a:p>
            <a:pPr algn="just"/>
            <a:r>
              <a:rPr lang="en-GB" dirty="0">
                <a:solidFill>
                  <a:schemeClr val="bg1">
                    <a:lumMod val="50000"/>
                  </a:schemeClr>
                </a:solidFill>
              </a:rPr>
              <a:t>Consideration of additional protectionary clauses in leases to manage risks associated with evolving legislation such as the Energy Performance of Buildings Directive. </a:t>
            </a:r>
          </a:p>
          <a:p>
            <a:pPr algn="just"/>
            <a:r>
              <a:rPr lang="en-GB" dirty="0">
                <a:solidFill>
                  <a:schemeClr val="bg1">
                    <a:lumMod val="50000"/>
                  </a:schemeClr>
                </a:solidFill>
              </a:rPr>
              <a:t>Introduction of regular site audits to asses compliance of local legislation. </a:t>
            </a:r>
          </a:p>
          <a:p>
            <a:pPr algn="just"/>
            <a:endParaRPr lang="en-GB" dirty="0">
              <a:solidFill>
                <a:schemeClr val="bg1">
                  <a:lumMod val="50000"/>
                </a:schemeClr>
              </a:solidFill>
            </a:endParaRPr>
          </a:p>
          <a:p>
            <a:pPr marL="0" indent="0" algn="just">
              <a:buNone/>
            </a:pPr>
            <a:r>
              <a:rPr lang="en-GB" dirty="0">
                <a:solidFill>
                  <a:schemeClr val="bg1">
                    <a:lumMod val="50000"/>
                  </a:schemeClr>
                </a:solidFill>
              </a:rPr>
              <a:t>Note that these programmes can also incorporate existing Planned Preventative Maintenance (PPM) programmes which can be enhanced to help meet ESG goals. </a:t>
            </a:r>
          </a:p>
          <a:p>
            <a:pPr marL="0" indent="0" algn="just">
              <a:buNone/>
            </a:pPr>
            <a:endParaRPr lang="en-GB" dirty="0"/>
          </a:p>
          <a:p>
            <a:pPr marL="0" indent="0" algn="just">
              <a:buNone/>
            </a:pPr>
            <a:endParaRPr lang="en-GB" b="1" dirty="0"/>
          </a:p>
        </p:txBody>
      </p:sp>
      <p:sp>
        <p:nvSpPr>
          <p:cNvPr id="5" name="Slide Number Placeholder 4"/>
          <p:cNvSpPr>
            <a:spLocks noGrp="1"/>
          </p:cNvSpPr>
          <p:nvPr>
            <p:ph type="sldNum" sz="quarter" idx="12"/>
          </p:nvPr>
        </p:nvSpPr>
        <p:spPr/>
        <p:txBody>
          <a:bodyPr/>
          <a:lstStyle/>
          <a:p>
            <a:fld id="{8FBF9E81-EB8F-0544-B4FB-9AFFA33323F3}" type="slidenum">
              <a:rPr lang="en-US" smtClean="0"/>
              <a:t>26</a:t>
            </a:fld>
            <a:endParaRPr lang="en-US" dirty="0"/>
          </a:p>
        </p:txBody>
      </p:sp>
    </p:spTree>
    <p:extLst>
      <p:ext uri="{BB962C8B-B14F-4D97-AF65-F5344CB8AC3E}">
        <p14:creationId xmlns:p14="http://schemas.microsoft.com/office/powerpoint/2010/main" val="71901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sz="3600" dirty="0">
                <a:latin typeface="Arno Pro Display"/>
              </a:rPr>
              <a:t>Support &amp; Operation</a:t>
            </a:r>
          </a:p>
        </p:txBody>
      </p:sp>
      <p:pic>
        <p:nvPicPr>
          <p:cNvPr id="7" name="Picture Placeholder 6" descr="494978507_PP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 r="64"/>
          <a:stretch>
            <a:fillRect/>
          </a:stretch>
        </p:blipFill>
        <p:spPr/>
      </p:pic>
      <p:sp>
        <p:nvSpPr>
          <p:cNvPr id="6" name="Slide Number Placeholder 5"/>
          <p:cNvSpPr>
            <a:spLocks noGrp="1"/>
          </p:cNvSpPr>
          <p:nvPr>
            <p:ph type="sldNum" sz="quarter" idx="4"/>
          </p:nvPr>
        </p:nvSpPr>
        <p:spPr/>
        <p:txBody>
          <a:bodyPr/>
          <a:lstStyle/>
          <a:p>
            <a:fld id="{8FBF9E81-EB8F-0544-B4FB-9AFFA33323F3}" type="slidenum">
              <a:rPr lang="en-US" smtClean="0"/>
              <a:pPr/>
              <a:t>27</a:t>
            </a:fld>
            <a:endParaRPr lang="en-US" dirty="0"/>
          </a:p>
        </p:txBody>
      </p:sp>
    </p:spTree>
    <p:extLst>
      <p:ext uri="{BB962C8B-B14F-4D97-AF65-F5344CB8AC3E}">
        <p14:creationId xmlns:p14="http://schemas.microsoft.com/office/powerpoint/2010/main" val="3931456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70" y="-77336"/>
            <a:ext cx="7812677" cy="931862"/>
          </a:xfrm>
        </p:spPr>
        <p:txBody>
          <a:bodyPr/>
          <a:lstStyle/>
          <a:p>
            <a:r>
              <a:rPr lang="en-GB" sz="2600" dirty="0">
                <a:solidFill>
                  <a:schemeClr val="accent6"/>
                </a:solidFill>
                <a:latin typeface="Arno Pro Display" panose="02020502050506020403"/>
              </a:rPr>
              <a:t>Minimum Standards – Control</a:t>
            </a:r>
          </a:p>
        </p:txBody>
      </p:sp>
      <p:sp>
        <p:nvSpPr>
          <p:cNvPr id="6" name="Content Placeholder 9"/>
          <p:cNvSpPr>
            <a:spLocks noGrp="1"/>
          </p:cNvSpPr>
          <p:nvPr>
            <p:ph idx="1"/>
          </p:nvPr>
        </p:nvSpPr>
        <p:spPr>
          <a:xfrm>
            <a:off x="637309" y="1415801"/>
            <a:ext cx="8309467" cy="4950777"/>
          </a:xfrm>
        </p:spPr>
        <p:txBody>
          <a:bodyPr/>
          <a:lstStyle/>
          <a:p>
            <a:pPr marL="0" indent="0" algn="just">
              <a:buNone/>
            </a:pPr>
            <a:r>
              <a:rPr lang="en-GB" dirty="0"/>
              <a:t>Environmental risk analysis has identified core risk areas - at acquisition, development and operational stages within the asset life-cycle. To manage compliance, Europa has set out management protocols in the following sections.  </a:t>
            </a:r>
          </a:p>
          <a:p>
            <a:pPr marL="0" indent="0" algn="just">
              <a:buNone/>
            </a:pPr>
            <a:endParaRPr lang="en-GB" dirty="0"/>
          </a:p>
          <a:p>
            <a:pPr marL="0" indent="0" algn="just">
              <a:buNone/>
            </a:pPr>
            <a:endParaRPr lang="en-GB" dirty="0"/>
          </a:p>
          <a:p>
            <a:pPr marL="0" indent="0" algn="just">
              <a:buNone/>
            </a:pPr>
            <a:r>
              <a:rPr lang="en-GB" b="1" dirty="0"/>
              <a:t>Minimum standards:  Operational Management</a:t>
            </a:r>
          </a:p>
          <a:p>
            <a:pPr algn="just"/>
            <a:r>
              <a:rPr lang="en-GB" dirty="0"/>
              <a:t>EPC risks understood across funds (analysis will identify gaps, and poor ratings)</a:t>
            </a:r>
          </a:p>
          <a:p>
            <a:pPr algn="just"/>
            <a:r>
              <a:rPr lang="en-GB" dirty="0"/>
              <a:t>Energy, Water and Waste responsibilities mapped out (confirmation of landlord responsibilities)</a:t>
            </a:r>
          </a:p>
          <a:p>
            <a:pPr algn="just"/>
            <a:r>
              <a:rPr lang="en-GB" dirty="0"/>
              <a:t>GRESB participation (unless exclusion can be agreed)</a:t>
            </a:r>
          </a:p>
          <a:p>
            <a:pPr algn="just"/>
            <a:r>
              <a:rPr lang="en-GB" dirty="0"/>
              <a:t>Consideration of wider performance improvement goals</a:t>
            </a:r>
          </a:p>
          <a:p>
            <a:pPr algn="just"/>
            <a:r>
              <a:rPr lang="en-GB" dirty="0"/>
              <a:t>Completion of building sustainability assessments on acquisition (see page 21 for further details)</a:t>
            </a:r>
          </a:p>
          <a:p>
            <a:pPr marL="0" indent="0" algn="just">
              <a:buNone/>
            </a:pPr>
            <a:endParaRPr lang="en-GB" dirty="0"/>
          </a:p>
          <a:p>
            <a:pPr marL="0" indent="0" algn="just">
              <a:buNone/>
            </a:pPr>
            <a:endParaRPr lang="en-GB" dirty="0"/>
          </a:p>
          <a:p>
            <a:pPr marL="0" indent="0" algn="just">
              <a:buNone/>
            </a:pPr>
            <a:r>
              <a:rPr lang="en-GB" b="1" dirty="0"/>
              <a:t>Minimum Standards:  Major Development &amp; Refurbishment</a:t>
            </a:r>
          </a:p>
          <a:p>
            <a:pPr algn="just"/>
            <a:r>
              <a:rPr lang="en-GB" dirty="0"/>
              <a:t>A minimum EPC rating of B for assets in England and Wales (or equivalent for European Member States that operate EPC schemes without A-G letter grading systems)</a:t>
            </a:r>
          </a:p>
          <a:p>
            <a:pPr algn="just"/>
            <a:r>
              <a:rPr lang="en-GB" dirty="0"/>
              <a:t>A target BREEAM rating of Very Good (or equivalent) for new speculative developments and new large major refurbishments</a:t>
            </a:r>
          </a:p>
          <a:p>
            <a:pPr algn="just"/>
            <a:r>
              <a:rPr lang="en-GB" dirty="0"/>
              <a:t>A ban on the use of deleterious materials; project teams appointed will be required to produce a product statement to confirm that banned deleterious materials have not been used in any elements of building construction. A document to define minimum standard requirements for developments </a:t>
            </a:r>
          </a:p>
          <a:p>
            <a:pPr marL="0" indent="0" algn="just">
              <a:buNone/>
            </a:pPr>
            <a:endParaRPr lang="en-GB" dirty="0"/>
          </a:p>
          <a:p>
            <a:pPr algn="just"/>
            <a:endParaRPr lang="en-GB" dirty="0"/>
          </a:p>
          <a:p>
            <a:pPr marL="0" indent="0" algn="just">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28</a:t>
            </a:fld>
            <a:endParaRPr lang="en-US" dirty="0"/>
          </a:p>
        </p:txBody>
      </p:sp>
    </p:spTree>
    <p:extLst>
      <p:ext uri="{BB962C8B-B14F-4D97-AF65-F5344CB8AC3E}">
        <p14:creationId xmlns:p14="http://schemas.microsoft.com/office/powerpoint/2010/main" val="919696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Straight Arrow Connector 147">
            <a:extLst>
              <a:ext uri="{FF2B5EF4-FFF2-40B4-BE49-F238E27FC236}">
                <a16:creationId xmlns:a16="http://schemas.microsoft.com/office/drawing/2014/main" id="{AA2596C3-CDD4-46A2-9E15-EA423869C4C1}"/>
              </a:ext>
            </a:extLst>
          </p:cNvPr>
          <p:cNvCxnSpPr>
            <a:stCxn id="36" idx="2"/>
            <a:endCxn id="65" idx="0"/>
          </p:cNvCxnSpPr>
          <p:nvPr/>
        </p:nvCxnSpPr>
        <p:spPr>
          <a:xfrm>
            <a:off x="5291663" y="3765364"/>
            <a:ext cx="4413" cy="15798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095560" y="19475"/>
            <a:ext cx="7792372" cy="801767"/>
          </a:xfrm>
        </p:spPr>
        <p:txBody>
          <a:bodyPr/>
          <a:lstStyle/>
          <a:p>
            <a:r>
              <a:rPr lang="en-US" sz="2600" kern="0" spc="-50" dirty="0">
                <a:solidFill>
                  <a:schemeClr val="accent4"/>
                </a:solidFill>
                <a:latin typeface="Arno Pro Display" panose="02020502050506020403" pitchFamily="18" charset="0"/>
              </a:rPr>
              <a:t> Asset Level Sustainability Integration - Action Plan</a:t>
            </a:r>
            <a:endParaRPr lang="en-US" kern="0" spc="-50" dirty="0">
              <a:latin typeface="+mn-lt"/>
            </a:endParaRPr>
          </a:p>
        </p:txBody>
      </p:sp>
      <p:sp>
        <p:nvSpPr>
          <p:cNvPr id="4" name="Slide Number Placeholder 3"/>
          <p:cNvSpPr>
            <a:spLocks noGrp="1"/>
          </p:cNvSpPr>
          <p:nvPr>
            <p:ph type="sldNum" sz="quarter" idx="12"/>
          </p:nvPr>
        </p:nvSpPr>
        <p:spPr/>
        <p:txBody>
          <a:bodyPr/>
          <a:lstStyle/>
          <a:p>
            <a:fld id="{8FBF9E81-EB8F-0544-B4FB-9AFFA33323F3}" type="slidenum">
              <a:rPr lang="en-US" smtClean="0">
                <a:solidFill>
                  <a:srgbClr val="4C4C4C">
                    <a:tint val="75000"/>
                  </a:srgbClr>
                </a:solidFill>
              </a:rPr>
              <a:pPr/>
              <a:t>29</a:t>
            </a:fld>
            <a:endParaRPr lang="en-US" dirty="0">
              <a:solidFill>
                <a:srgbClr val="4C4C4C">
                  <a:tint val="75000"/>
                </a:srgbClr>
              </a:solidFill>
            </a:endParaRPr>
          </a:p>
        </p:txBody>
      </p:sp>
      <p:sp>
        <p:nvSpPr>
          <p:cNvPr id="8" name="Rectangle 1">
            <a:extLst>
              <a:ext uri="{FF2B5EF4-FFF2-40B4-BE49-F238E27FC236}">
                <a16:creationId xmlns:a16="http://schemas.microsoft.com/office/drawing/2014/main" id="{054F055B-2BB0-4F56-B25C-20B6AE619187}"/>
              </a:ext>
            </a:extLst>
          </p:cNvPr>
          <p:cNvSpPr>
            <a:spLocks noChangeArrowheads="1"/>
          </p:cNvSpPr>
          <p:nvPr/>
        </p:nvSpPr>
        <p:spPr bwMode="auto">
          <a:xfrm>
            <a:off x="211872" y="899038"/>
            <a:ext cx="8905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Arial" panose="020B0604020202020204" pitchFamily="34" charset="0"/>
              </a:rPr>
              <a:t>The flow chart below, sets out the Europa Capital approach to ensuring sustainability is addressed throughout the asset lifecycle.  The approach is designed to ensure that risks are appropriately understood and managed and that opportunities are identified and, where feasible, addressed.  This approach helps Europa to future-proof assets under management and convert acquisitions into institutional grade assets (where sustainability performance is often considered).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6FA8201E-8D4E-419D-BF79-ABE16E60F8E2}"/>
              </a:ext>
            </a:extLst>
          </p:cNvPr>
          <p:cNvSpPr txBox="1"/>
          <p:nvPr/>
        </p:nvSpPr>
        <p:spPr>
          <a:xfrm>
            <a:off x="593127" y="1922980"/>
            <a:ext cx="801823" cy="215444"/>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Acquisition</a:t>
            </a:r>
          </a:p>
        </p:txBody>
      </p:sp>
      <p:sp>
        <p:nvSpPr>
          <p:cNvPr id="10" name="TextBox 9">
            <a:extLst>
              <a:ext uri="{FF2B5EF4-FFF2-40B4-BE49-F238E27FC236}">
                <a16:creationId xmlns:a16="http://schemas.microsoft.com/office/drawing/2014/main" id="{88FD976F-A19F-4BB6-94F6-29A4DECCAB03}"/>
              </a:ext>
            </a:extLst>
          </p:cNvPr>
          <p:cNvSpPr txBox="1"/>
          <p:nvPr/>
        </p:nvSpPr>
        <p:spPr>
          <a:xfrm>
            <a:off x="651646" y="2800265"/>
            <a:ext cx="511679" cy="215444"/>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Close</a:t>
            </a:r>
          </a:p>
        </p:txBody>
      </p:sp>
      <p:sp>
        <p:nvSpPr>
          <p:cNvPr id="11" name="TextBox 10">
            <a:extLst>
              <a:ext uri="{FF2B5EF4-FFF2-40B4-BE49-F238E27FC236}">
                <a16:creationId xmlns:a16="http://schemas.microsoft.com/office/drawing/2014/main" id="{3C23B9AB-2986-4C1E-B8D9-9AF581449872}"/>
              </a:ext>
            </a:extLst>
          </p:cNvPr>
          <p:cNvSpPr txBox="1"/>
          <p:nvPr/>
        </p:nvSpPr>
        <p:spPr>
          <a:xfrm>
            <a:off x="593127" y="3415500"/>
            <a:ext cx="1282723" cy="215444"/>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Asset Management</a:t>
            </a:r>
          </a:p>
        </p:txBody>
      </p:sp>
      <p:sp>
        <p:nvSpPr>
          <p:cNvPr id="13" name="Flowchart: Alternate Process 12">
            <a:extLst>
              <a:ext uri="{FF2B5EF4-FFF2-40B4-BE49-F238E27FC236}">
                <a16:creationId xmlns:a16="http://schemas.microsoft.com/office/drawing/2014/main" id="{7DCB9C9D-AAC9-4C98-A23C-412DBF179AA2}"/>
              </a:ext>
            </a:extLst>
          </p:cNvPr>
          <p:cNvSpPr/>
          <p:nvPr/>
        </p:nvSpPr>
        <p:spPr>
          <a:xfrm>
            <a:off x="4512817" y="1500329"/>
            <a:ext cx="1534096" cy="282254"/>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Asset identified for potential acquisition</a:t>
            </a:r>
          </a:p>
        </p:txBody>
      </p:sp>
      <p:sp>
        <p:nvSpPr>
          <p:cNvPr id="15" name="Rectangle 14">
            <a:extLst>
              <a:ext uri="{FF2B5EF4-FFF2-40B4-BE49-F238E27FC236}">
                <a16:creationId xmlns:a16="http://schemas.microsoft.com/office/drawing/2014/main" id="{D36F74F5-1F6E-4214-AA7B-74A1DB643F58}"/>
              </a:ext>
            </a:extLst>
          </p:cNvPr>
          <p:cNvSpPr/>
          <p:nvPr/>
        </p:nvSpPr>
        <p:spPr>
          <a:xfrm>
            <a:off x="4532472" y="2021671"/>
            <a:ext cx="1491088" cy="41180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Appoint approved external provider to complete Sustainability Assessment</a:t>
            </a:r>
          </a:p>
        </p:txBody>
      </p:sp>
      <p:cxnSp>
        <p:nvCxnSpPr>
          <p:cNvPr id="17" name="Straight Connector 16">
            <a:extLst>
              <a:ext uri="{FF2B5EF4-FFF2-40B4-BE49-F238E27FC236}">
                <a16:creationId xmlns:a16="http://schemas.microsoft.com/office/drawing/2014/main" id="{4B54B2B8-6A62-43AF-98BF-B478029BFD8A}"/>
              </a:ext>
            </a:extLst>
          </p:cNvPr>
          <p:cNvCxnSpPr>
            <a:cxnSpLocks/>
          </p:cNvCxnSpPr>
          <p:nvPr/>
        </p:nvCxnSpPr>
        <p:spPr>
          <a:xfrm>
            <a:off x="6721139" y="1419321"/>
            <a:ext cx="0" cy="500963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91B5EE2-76B0-494E-90BF-8E800C805034}"/>
              </a:ext>
            </a:extLst>
          </p:cNvPr>
          <p:cNvSpPr txBox="1"/>
          <p:nvPr/>
        </p:nvSpPr>
        <p:spPr>
          <a:xfrm>
            <a:off x="6726383" y="1234348"/>
            <a:ext cx="2391408" cy="1938992"/>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Europa has entered into an agreement with EVORA to ensure consistent and accurate application of our Due Diligence Sustainability Assessment Methodology and to ensure local area environmental risks are considered and understood.  </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Contact </a:t>
            </a:r>
            <a:r>
              <a:rPr lang="en-GB" sz="800" u="sng" dirty="0">
                <a:solidFill>
                  <a:srgbClr val="620920"/>
                </a:solidFill>
                <a:latin typeface="Arial" panose="020B0604020202020204" pitchFamily="34" charset="0"/>
                <a:cs typeface="Arial" panose="020B0604020202020204" pitchFamily="34" charset="0"/>
              </a:rPr>
              <a:t>kbrown</a:t>
            </a:r>
            <a:r>
              <a:rPr lang="en-GB" sz="800" dirty="0">
                <a:latin typeface="Arial" panose="020B0604020202020204" pitchFamily="34" charset="0"/>
                <a:cs typeface="Arial" panose="020B0604020202020204" pitchFamily="34" charset="0"/>
                <a:hlinkClick r:id="rId3"/>
              </a:rPr>
              <a:t>@evoraglobal.com</a:t>
            </a:r>
            <a:r>
              <a:rPr lang="en-GB" sz="800" dirty="0">
                <a:latin typeface="Arial" panose="020B0604020202020204" pitchFamily="34" charset="0"/>
                <a:cs typeface="Arial" panose="020B0604020202020204" pitchFamily="34" charset="0"/>
              </a:rPr>
              <a:t> to make arrangements. </a:t>
            </a: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Information collected must be used to inform the acquisition decision making process.  Records will be retained – even if acquisition does not proceed.</a:t>
            </a:r>
          </a:p>
        </p:txBody>
      </p:sp>
      <p:cxnSp>
        <p:nvCxnSpPr>
          <p:cNvPr id="20" name="Straight Connector 19">
            <a:extLst>
              <a:ext uri="{FF2B5EF4-FFF2-40B4-BE49-F238E27FC236}">
                <a16:creationId xmlns:a16="http://schemas.microsoft.com/office/drawing/2014/main" id="{72F03CC4-4C7B-42C8-A218-8267315F1585}"/>
              </a:ext>
            </a:extLst>
          </p:cNvPr>
          <p:cNvCxnSpPr/>
          <p:nvPr/>
        </p:nvCxnSpPr>
        <p:spPr>
          <a:xfrm>
            <a:off x="593127" y="2546890"/>
            <a:ext cx="8257268"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21" name="Diamond 20">
            <a:extLst>
              <a:ext uri="{FF2B5EF4-FFF2-40B4-BE49-F238E27FC236}">
                <a16:creationId xmlns:a16="http://schemas.microsoft.com/office/drawing/2014/main" id="{BBBF0084-C082-4FCB-B35F-C09AC00C3777}"/>
              </a:ext>
            </a:extLst>
          </p:cNvPr>
          <p:cNvSpPr/>
          <p:nvPr/>
        </p:nvSpPr>
        <p:spPr>
          <a:xfrm>
            <a:off x="4592177" y="2695594"/>
            <a:ext cx="1375376" cy="493162"/>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Acquire</a:t>
            </a:r>
          </a:p>
        </p:txBody>
      </p:sp>
      <p:cxnSp>
        <p:nvCxnSpPr>
          <p:cNvPr id="23" name="Straight Arrow Connector 22">
            <a:extLst>
              <a:ext uri="{FF2B5EF4-FFF2-40B4-BE49-F238E27FC236}">
                <a16:creationId xmlns:a16="http://schemas.microsoft.com/office/drawing/2014/main" id="{A781254F-D167-4A55-9DCA-9F1454B56940}"/>
              </a:ext>
            </a:extLst>
          </p:cNvPr>
          <p:cNvCxnSpPr>
            <a:cxnSpLocks/>
            <a:stCxn id="13" idx="2"/>
            <a:endCxn id="15" idx="0"/>
          </p:cNvCxnSpPr>
          <p:nvPr/>
        </p:nvCxnSpPr>
        <p:spPr>
          <a:xfrm flipH="1">
            <a:off x="5278016" y="1782583"/>
            <a:ext cx="1849" cy="239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B65761C-4442-449A-AA52-75E9DC4198B8}"/>
              </a:ext>
            </a:extLst>
          </p:cNvPr>
          <p:cNvCxnSpPr>
            <a:cxnSpLocks/>
            <a:stCxn id="15" idx="2"/>
            <a:endCxn id="21" idx="0"/>
          </p:cNvCxnSpPr>
          <p:nvPr/>
        </p:nvCxnSpPr>
        <p:spPr>
          <a:xfrm>
            <a:off x="5278016" y="2433474"/>
            <a:ext cx="1849" cy="262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2CD569FC-A243-4E6B-B5C9-79DA1FD83C9A}"/>
              </a:ext>
            </a:extLst>
          </p:cNvPr>
          <p:cNvSpPr/>
          <p:nvPr/>
        </p:nvSpPr>
        <p:spPr>
          <a:xfrm>
            <a:off x="2686787" y="2756592"/>
            <a:ext cx="1123605" cy="3548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Retain Sustainability Records</a:t>
            </a:r>
          </a:p>
        </p:txBody>
      </p:sp>
      <p:sp>
        <p:nvSpPr>
          <p:cNvPr id="30" name="TextBox 29">
            <a:extLst>
              <a:ext uri="{FF2B5EF4-FFF2-40B4-BE49-F238E27FC236}">
                <a16:creationId xmlns:a16="http://schemas.microsoft.com/office/drawing/2014/main" id="{A67E4664-BEF0-4022-AFAF-F262AF4FC832}"/>
              </a:ext>
            </a:extLst>
          </p:cNvPr>
          <p:cNvSpPr txBox="1"/>
          <p:nvPr/>
        </p:nvSpPr>
        <p:spPr>
          <a:xfrm>
            <a:off x="4003623" y="2720705"/>
            <a:ext cx="316112"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No</a:t>
            </a:r>
          </a:p>
        </p:txBody>
      </p:sp>
      <p:cxnSp>
        <p:nvCxnSpPr>
          <p:cNvPr id="31" name="Straight Connector 30">
            <a:extLst>
              <a:ext uri="{FF2B5EF4-FFF2-40B4-BE49-F238E27FC236}">
                <a16:creationId xmlns:a16="http://schemas.microsoft.com/office/drawing/2014/main" id="{456BCD42-0055-4A8E-992D-4877F18EF76E}"/>
              </a:ext>
            </a:extLst>
          </p:cNvPr>
          <p:cNvCxnSpPr/>
          <p:nvPr/>
        </p:nvCxnSpPr>
        <p:spPr>
          <a:xfrm>
            <a:off x="600655" y="3211690"/>
            <a:ext cx="8257268"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B7389ECE-7114-4903-9C69-51B050952B98}"/>
              </a:ext>
            </a:extLst>
          </p:cNvPr>
          <p:cNvSpPr/>
          <p:nvPr/>
        </p:nvSpPr>
        <p:spPr>
          <a:xfrm>
            <a:off x="4569717" y="3408349"/>
            <a:ext cx="1443891" cy="357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Develop Sustainable Asset Management Plan (SAM)</a:t>
            </a:r>
          </a:p>
        </p:txBody>
      </p:sp>
      <p:sp>
        <p:nvSpPr>
          <p:cNvPr id="22" name="Flowchart: Alternate Process 21">
            <a:extLst>
              <a:ext uri="{FF2B5EF4-FFF2-40B4-BE49-F238E27FC236}">
                <a16:creationId xmlns:a16="http://schemas.microsoft.com/office/drawing/2014/main" id="{E0AC1282-F1F9-4258-8FB7-618BE81537CA}"/>
              </a:ext>
            </a:extLst>
          </p:cNvPr>
          <p:cNvSpPr/>
          <p:nvPr/>
        </p:nvSpPr>
        <p:spPr>
          <a:xfrm>
            <a:off x="2686787" y="3452256"/>
            <a:ext cx="1137244" cy="283967"/>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Central Objectives</a:t>
            </a:r>
          </a:p>
        </p:txBody>
      </p:sp>
      <p:cxnSp>
        <p:nvCxnSpPr>
          <p:cNvPr id="3" name="Straight Arrow Connector 2">
            <a:extLst>
              <a:ext uri="{FF2B5EF4-FFF2-40B4-BE49-F238E27FC236}">
                <a16:creationId xmlns:a16="http://schemas.microsoft.com/office/drawing/2014/main" id="{C75419F9-53A8-4F4A-A157-232674109F48}"/>
              </a:ext>
            </a:extLst>
          </p:cNvPr>
          <p:cNvCxnSpPr>
            <a:cxnSpLocks/>
            <a:stCxn id="22" idx="3"/>
            <a:endCxn id="36" idx="1"/>
          </p:cNvCxnSpPr>
          <p:nvPr/>
        </p:nvCxnSpPr>
        <p:spPr>
          <a:xfrm flipV="1">
            <a:off x="3824031" y="3586857"/>
            <a:ext cx="745686" cy="7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736EAE8-DF74-435E-97E9-A1C4E6BFAEFD}"/>
              </a:ext>
            </a:extLst>
          </p:cNvPr>
          <p:cNvSpPr txBox="1"/>
          <p:nvPr/>
        </p:nvSpPr>
        <p:spPr>
          <a:xfrm>
            <a:off x="5321555" y="3190830"/>
            <a:ext cx="362600"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Yes</a:t>
            </a:r>
          </a:p>
        </p:txBody>
      </p:sp>
      <p:sp>
        <p:nvSpPr>
          <p:cNvPr id="48" name="Rectangle 47">
            <a:extLst>
              <a:ext uri="{FF2B5EF4-FFF2-40B4-BE49-F238E27FC236}">
                <a16:creationId xmlns:a16="http://schemas.microsoft.com/office/drawing/2014/main" id="{68CC1BEB-A127-40EC-B3F3-9BDC9EF74512}"/>
              </a:ext>
            </a:extLst>
          </p:cNvPr>
          <p:cNvSpPr/>
          <p:nvPr/>
        </p:nvSpPr>
        <p:spPr>
          <a:xfrm>
            <a:off x="4578544" y="4617181"/>
            <a:ext cx="1435064" cy="3952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Annual Budget Setting Review &amp; Feedback</a:t>
            </a:r>
          </a:p>
        </p:txBody>
      </p:sp>
      <p:sp>
        <p:nvSpPr>
          <p:cNvPr id="59" name="TextBox 58">
            <a:extLst>
              <a:ext uri="{FF2B5EF4-FFF2-40B4-BE49-F238E27FC236}">
                <a16:creationId xmlns:a16="http://schemas.microsoft.com/office/drawing/2014/main" id="{50426F6E-29E0-48C0-BB72-DA08744C9061}"/>
              </a:ext>
            </a:extLst>
          </p:cNvPr>
          <p:cNvSpPr txBox="1"/>
          <p:nvPr/>
        </p:nvSpPr>
        <p:spPr>
          <a:xfrm>
            <a:off x="6079514" y="3316228"/>
            <a:ext cx="638316"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Feedback</a:t>
            </a:r>
          </a:p>
        </p:txBody>
      </p:sp>
      <p:sp>
        <p:nvSpPr>
          <p:cNvPr id="62" name="Flowchart: Alternate Process 61">
            <a:extLst>
              <a:ext uri="{FF2B5EF4-FFF2-40B4-BE49-F238E27FC236}">
                <a16:creationId xmlns:a16="http://schemas.microsoft.com/office/drawing/2014/main" id="{A5AD46C3-A429-47E3-814C-B3CAF66C0FBB}"/>
              </a:ext>
            </a:extLst>
          </p:cNvPr>
          <p:cNvSpPr/>
          <p:nvPr/>
        </p:nvSpPr>
        <p:spPr>
          <a:xfrm>
            <a:off x="2686787" y="4662493"/>
            <a:ext cx="1137244" cy="281443"/>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New Central Objectives</a:t>
            </a:r>
          </a:p>
        </p:txBody>
      </p:sp>
      <p:sp>
        <p:nvSpPr>
          <p:cNvPr id="65" name="Diamond 64">
            <a:extLst>
              <a:ext uri="{FF2B5EF4-FFF2-40B4-BE49-F238E27FC236}">
                <a16:creationId xmlns:a16="http://schemas.microsoft.com/office/drawing/2014/main" id="{B129E180-55D6-45D3-BF5D-6F69B9722C52}"/>
              </a:ext>
            </a:extLst>
          </p:cNvPr>
          <p:cNvSpPr/>
          <p:nvPr/>
        </p:nvSpPr>
        <p:spPr>
          <a:xfrm>
            <a:off x="4540419" y="5345249"/>
            <a:ext cx="1511314" cy="509373"/>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Actions Complete</a:t>
            </a:r>
          </a:p>
        </p:txBody>
      </p:sp>
      <p:cxnSp>
        <p:nvCxnSpPr>
          <p:cNvPr id="101" name="Straight Arrow Connector 100">
            <a:extLst>
              <a:ext uri="{FF2B5EF4-FFF2-40B4-BE49-F238E27FC236}">
                <a16:creationId xmlns:a16="http://schemas.microsoft.com/office/drawing/2014/main" id="{1E60E772-594C-4003-B943-8B91F3DA9479}"/>
              </a:ext>
            </a:extLst>
          </p:cNvPr>
          <p:cNvCxnSpPr>
            <a:endCxn id="36" idx="0"/>
          </p:cNvCxnSpPr>
          <p:nvPr/>
        </p:nvCxnSpPr>
        <p:spPr>
          <a:xfrm>
            <a:off x="5291662" y="3176209"/>
            <a:ext cx="1" cy="232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48D58A6D-FEB9-44B0-BB50-7B1E45165266}"/>
              </a:ext>
            </a:extLst>
          </p:cNvPr>
          <p:cNvCxnSpPr>
            <a:stCxn id="21" idx="1"/>
            <a:endCxn id="29" idx="3"/>
          </p:cNvCxnSpPr>
          <p:nvPr/>
        </p:nvCxnSpPr>
        <p:spPr>
          <a:xfrm flipH="1" flipV="1">
            <a:off x="3810392" y="2934014"/>
            <a:ext cx="781785" cy="81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F3FDD9A5-4810-4DAE-9F74-11984EA610F4}"/>
              </a:ext>
            </a:extLst>
          </p:cNvPr>
          <p:cNvCxnSpPr>
            <a:cxnSpLocks/>
            <a:stCxn id="62" idx="3"/>
            <a:endCxn id="48" idx="1"/>
          </p:cNvCxnSpPr>
          <p:nvPr/>
        </p:nvCxnSpPr>
        <p:spPr>
          <a:xfrm>
            <a:off x="3824031" y="4803215"/>
            <a:ext cx="754513" cy="115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0AE9C954-986A-4B13-ACF9-0C30B24D5588}"/>
              </a:ext>
            </a:extLst>
          </p:cNvPr>
          <p:cNvCxnSpPr>
            <a:cxnSpLocks/>
          </p:cNvCxnSpPr>
          <p:nvPr/>
        </p:nvCxnSpPr>
        <p:spPr>
          <a:xfrm>
            <a:off x="6010299" y="4814811"/>
            <a:ext cx="3154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C0B3EAE7-2465-4E14-8162-890467A9FD0E}"/>
              </a:ext>
            </a:extLst>
          </p:cNvPr>
          <p:cNvCxnSpPr>
            <a:cxnSpLocks/>
          </p:cNvCxnSpPr>
          <p:nvPr/>
        </p:nvCxnSpPr>
        <p:spPr>
          <a:xfrm flipV="1">
            <a:off x="6325779" y="3594241"/>
            <a:ext cx="0" cy="20445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3C71FFFF-9D79-4799-AD15-A5D0BD7DA3AD}"/>
              </a:ext>
            </a:extLst>
          </p:cNvPr>
          <p:cNvCxnSpPr>
            <a:cxnSpLocks/>
            <a:endCxn id="36" idx="3"/>
          </p:cNvCxnSpPr>
          <p:nvPr/>
        </p:nvCxnSpPr>
        <p:spPr>
          <a:xfrm flipH="1" flipV="1">
            <a:off x="6013608" y="3586857"/>
            <a:ext cx="312171" cy="7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4" name="Rectangle 133">
            <a:extLst>
              <a:ext uri="{FF2B5EF4-FFF2-40B4-BE49-F238E27FC236}">
                <a16:creationId xmlns:a16="http://schemas.microsoft.com/office/drawing/2014/main" id="{A1107ABE-1140-412F-9FC8-CA117572B9E5}"/>
              </a:ext>
            </a:extLst>
          </p:cNvPr>
          <p:cNvSpPr/>
          <p:nvPr/>
        </p:nvSpPr>
        <p:spPr>
          <a:xfrm>
            <a:off x="4569716" y="3866763"/>
            <a:ext cx="1432339" cy="2695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MAMM Review</a:t>
            </a:r>
          </a:p>
        </p:txBody>
      </p:sp>
      <p:sp>
        <p:nvSpPr>
          <p:cNvPr id="135" name="Rectangle 134">
            <a:extLst>
              <a:ext uri="{FF2B5EF4-FFF2-40B4-BE49-F238E27FC236}">
                <a16:creationId xmlns:a16="http://schemas.microsoft.com/office/drawing/2014/main" id="{EB090DFA-5462-4AB0-93CB-91E5DDD2CBE4}"/>
              </a:ext>
            </a:extLst>
          </p:cNvPr>
          <p:cNvSpPr/>
          <p:nvPr/>
        </p:nvSpPr>
        <p:spPr>
          <a:xfrm>
            <a:off x="4569715" y="4214422"/>
            <a:ext cx="1432339" cy="2695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QuAMM Review</a:t>
            </a:r>
          </a:p>
        </p:txBody>
      </p:sp>
      <p:cxnSp>
        <p:nvCxnSpPr>
          <p:cNvPr id="143" name="Straight Arrow Connector 142">
            <a:extLst>
              <a:ext uri="{FF2B5EF4-FFF2-40B4-BE49-F238E27FC236}">
                <a16:creationId xmlns:a16="http://schemas.microsoft.com/office/drawing/2014/main" id="{25DEB623-A6E2-444F-847E-46D64D1769EF}"/>
              </a:ext>
            </a:extLst>
          </p:cNvPr>
          <p:cNvCxnSpPr>
            <a:stCxn id="134" idx="3"/>
          </p:cNvCxnSpPr>
          <p:nvPr/>
        </p:nvCxnSpPr>
        <p:spPr>
          <a:xfrm flipV="1">
            <a:off x="6002055" y="4001518"/>
            <a:ext cx="32372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0AE9E4AC-BEDF-44AA-900D-1FBB98BA5569}"/>
              </a:ext>
            </a:extLst>
          </p:cNvPr>
          <p:cNvCxnSpPr>
            <a:cxnSpLocks/>
            <a:stCxn id="135" idx="3"/>
          </p:cNvCxnSpPr>
          <p:nvPr/>
        </p:nvCxnSpPr>
        <p:spPr>
          <a:xfrm>
            <a:off x="6002054" y="4349178"/>
            <a:ext cx="3416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B0621828-A772-473A-BAEA-4EDF02F86678}"/>
              </a:ext>
            </a:extLst>
          </p:cNvPr>
          <p:cNvCxnSpPr>
            <a:stCxn id="65" idx="2"/>
          </p:cNvCxnSpPr>
          <p:nvPr/>
        </p:nvCxnSpPr>
        <p:spPr>
          <a:xfrm flipH="1">
            <a:off x="5291662" y="5854622"/>
            <a:ext cx="4414" cy="2958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458DAC0A-9CA3-4427-B7B5-127F53497AF2}"/>
              </a:ext>
            </a:extLst>
          </p:cNvPr>
          <p:cNvCxnSpPr>
            <a:stCxn id="65" idx="3"/>
          </p:cNvCxnSpPr>
          <p:nvPr/>
        </p:nvCxnSpPr>
        <p:spPr>
          <a:xfrm flipV="1">
            <a:off x="6051733" y="5599935"/>
            <a:ext cx="29195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4" name="Flowchart: Alternate Process 153">
            <a:extLst>
              <a:ext uri="{FF2B5EF4-FFF2-40B4-BE49-F238E27FC236}">
                <a16:creationId xmlns:a16="http://schemas.microsoft.com/office/drawing/2014/main" id="{7CC8EFA3-9B0E-4C5D-8B1F-1B11EC258234}"/>
              </a:ext>
            </a:extLst>
          </p:cNvPr>
          <p:cNvSpPr/>
          <p:nvPr/>
        </p:nvSpPr>
        <p:spPr>
          <a:xfrm>
            <a:off x="4510968" y="6146701"/>
            <a:ext cx="1534096" cy="282254"/>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Maintain Records</a:t>
            </a:r>
          </a:p>
        </p:txBody>
      </p:sp>
      <p:sp>
        <p:nvSpPr>
          <p:cNvPr id="155" name="TextBox 154">
            <a:extLst>
              <a:ext uri="{FF2B5EF4-FFF2-40B4-BE49-F238E27FC236}">
                <a16:creationId xmlns:a16="http://schemas.microsoft.com/office/drawing/2014/main" id="{82FEFD18-4CF1-4B0D-A71A-4519228D7B43}"/>
              </a:ext>
            </a:extLst>
          </p:cNvPr>
          <p:cNvSpPr txBox="1"/>
          <p:nvPr/>
        </p:nvSpPr>
        <p:spPr>
          <a:xfrm>
            <a:off x="6001769" y="5364870"/>
            <a:ext cx="319318"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No</a:t>
            </a:r>
          </a:p>
        </p:txBody>
      </p:sp>
      <p:sp>
        <p:nvSpPr>
          <p:cNvPr id="157" name="TextBox 156">
            <a:extLst>
              <a:ext uri="{FF2B5EF4-FFF2-40B4-BE49-F238E27FC236}">
                <a16:creationId xmlns:a16="http://schemas.microsoft.com/office/drawing/2014/main" id="{342DE4D1-80FF-4777-9EFC-305449CEF1C0}"/>
              </a:ext>
            </a:extLst>
          </p:cNvPr>
          <p:cNvSpPr txBox="1"/>
          <p:nvPr/>
        </p:nvSpPr>
        <p:spPr>
          <a:xfrm>
            <a:off x="5285884" y="5868175"/>
            <a:ext cx="362600"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Yes</a:t>
            </a:r>
          </a:p>
        </p:txBody>
      </p:sp>
      <p:sp>
        <p:nvSpPr>
          <p:cNvPr id="158" name="Flowchart: Alternate Process 157">
            <a:extLst>
              <a:ext uri="{FF2B5EF4-FFF2-40B4-BE49-F238E27FC236}">
                <a16:creationId xmlns:a16="http://schemas.microsoft.com/office/drawing/2014/main" id="{30088FD3-F7E8-4E17-8EFB-8A7343D9E5B1}"/>
              </a:ext>
            </a:extLst>
          </p:cNvPr>
          <p:cNvSpPr/>
          <p:nvPr/>
        </p:nvSpPr>
        <p:spPr>
          <a:xfrm>
            <a:off x="2695322" y="4133999"/>
            <a:ext cx="1137244" cy="427310"/>
          </a:xfrm>
          <a:prstGeom prst="flowChartAlternateProces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Quarterly Performance Reports</a:t>
            </a:r>
          </a:p>
        </p:txBody>
      </p:sp>
      <p:cxnSp>
        <p:nvCxnSpPr>
          <p:cNvPr id="160" name="Straight Arrow Connector 159">
            <a:extLst>
              <a:ext uri="{FF2B5EF4-FFF2-40B4-BE49-F238E27FC236}">
                <a16:creationId xmlns:a16="http://schemas.microsoft.com/office/drawing/2014/main" id="{3651FFBC-1FC8-4670-A6F8-1A86EAFB4B6A}"/>
              </a:ext>
            </a:extLst>
          </p:cNvPr>
          <p:cNvCxnSpPr>
            <a:stCxn id="158" idx="3"/>
            <a:endCxn id="135" idx="1"/>
          </p:cNvCxnSpPr>
          <p:nvPr/>
        </p:nvCxnSpPr>
        <p:spPr>
          <a:xfrm>
            <a:off x="3832566" y="4347654"/>
            <a:ext cx="737149" cy="15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F5541372-B4C7-40A5-B110-42FED55EB139}"/>
              </a:ext>
            </a:extLst>
          </p:cNvPr>
          <p:cNvSpPr txBox="1"/>
          <p:nvPr/>
        </p:nvSpPr>
        <p:spPr>
          <a:xfrm>
            <a:off x="6753654" y="3301427"/>
            <a:ext cx="2113082" cy="3170099"/>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Following acquisition all assets are required to develop Sustainable Asset Management Plans (SAMs) using the template provided on page 4.  Results of Due Diligence Assessment and Centralised Objectives must be considered along with budgets in the development of SAMs.</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Progress is reviewed at Monthly Asset Management Meetings (MAMMs) and reported at Quarterly Asset Management Meeting (QuAMMs).  A formal annual review is completed during the budget setting process - feedback is provided to drive continual improvement through the SAM.</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On completion – a full record of progress will be maintained.  This can be used to provide demonstration of progress and to inform development of future SAMs.</a:t>
            </a: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66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3037"/>
            <a:ext cx="9144000" cy="5896800"/>
          </a:xfrm>
          <a:noFill/>
        </p:spPr>
        <p:txBody>
          <a:bodyPr/>
          <a:lstStyle/>
          <a:p>
            <a:r>
              <a:rPr lang="en-US" sz="3600" dirty="0">
                <a:latin typeface="Arno Pro Display"/>
              </a:rPr>
              <a:t>Executive Summary</a:t>
            </a:r>
          </a:p>
        </p:txBody>
      </p:sp>
      <p:pic>
        <p:nvPicPr>
          <p:cNvPr id="7" name="Picture Placeholder 6" descr="494978507_PP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 r="64"/>
          <a:stretch>
            <a:fillRect/>
          </a:stretch>
        </p:blipFill>
        <p:spPr/>
      </p:pic>
      <p:sp>
        <p:nvSpPr>
          <p:cNvPr id="6" name="Slide Number Placeholder 5"/>
          <p:cNvSpPr>
            <a:spLocks noGrp="1"/>
          </p:cNvSpPr>
          <p:nvPr>
            <p:ph type="sldNum" sz="quarter" idx="4"/>
          </p:nvPr>
        </p:nvSpPr>
        <p:spPr/>
        <p:txBody>
          <a:bodyPr/>
          <a:lstStyle/>
          <a:p>
            <a:fld id="{8FBF9E81-EB8F-0544-B4FB-9AFFA33323F3}" type="slidenum">
              <a:rPr lang="en-US" smtClean="0"/>
              <a:pPr/>
              <a:t>3</a:t>
            </a:fld>
            <a:endParaRPr lang="en-US" dirty="0"/>
          </a:p>
        </p:txBody>
      </p:sp>
    </p:spTree>
    <p:extLst>
      <p:ext uri="{BB962C8B-B14F-4D97-AF65-F5344CB8AC3E}">
        <p14:creationId xmlns:p14="http://schemas.microsoft.com/office/powerpoint/2010/main" val="1545480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041" y="-57885"/>
            <a:ext cx="7812677" cy="931862"/>
          </a:xfrm>
        </p:spPr>
        <p:txBody>
          <a:bodyPr/>
          <a:lstStyle/>
          <a:p>
            <a:r>
              <a:rPr lang="en-GB" sz="2600" dirty="0">
                <a:solidFill>
                  <a:schemeClr val="accent6"/>
                </a:solidFill>
                <a:latin typeface="Arno Pro Display" panose="02020502050506020403"/>
              </a:rPr>
              <a:t>ESG risks on Acquisition - </a:t>
            </a:r>
            <a:r>
              <a:rPr lang="en-US" sz="2600" kern="0" spc="-50" dirty="0">
                <a:solidFill>
                  <a:schemeClr val="accent4"/>
                </a:solidFill>
                <a:latin typeface="Arno Pro Display" panose="02020502050506020403" pitchFamily="18" charset="0"/>
              </a:rPr>
              <a:t>Building Sustainability Assessment Toolkit (BSAT)</a:t>
            </a:r>
            <a:endParaRPr lang="en-GB" sz="2600" dirty="0">
              <a:solidFill>
                <a:schemeClr val="accent6"/>
              </a:solidFill>
              <a:latin typeface="Arno Pro Display" panose="02020502050506020403"/>
            </a:endParaRPr>
          </a:p>
        </p:txBody>
      </p:sp>
      <p:sp>
        <p:nvSpPr>
          <p:cNvPr id="6" name="Content Placeholder 9"/>
          <p:cNvSpPr>
            <a:spLocks noGrp="1"/>
          </p:cNvSpPr>
          <p:nvPr>
            <p:ph idx="1"/>
          </p:nvPr>
        </p:nvSpPr>
        <p:spPr>
          <a:xfrm>
            <a:off x="637309" y="1327313"/>
            <a:ext cx="8309467" cy="4950777"/>
          </a:xfrm>
        </p:spPr>
        <p:txBody>
          <a:bodyPr/>
          <a:lstStyle/>
          <a:p>
            <a:pPr marL="0" indent="0" algn="just">
              <a:buNone/>
            </a:pPr>
            <a:r>
              <a:rPr lang="en-GB" dirty="0"/>
              <a:t>Understanding ESG risks associated with assets prior to acquisition is of crucial importance. This can inform purchase negotiations and the development of improvement objectives following acquisition. Consideration must cover the following key issues, where data and relevant information is available:</a:t>
            </a:r>
          </a:p>
          <a:p>
            <a:pPr marL="0" indent="0" algn="just">
              <a:buNone/>
            </a:pPr>
            <a:endParaRPr lang="en-GB" dirty="0"/>
          </a:p>
          <a:p>
            <a:pPr algn="just"/>
            <a:r>
              <a:rPr lang="en-GB" dirty="0">
                <a:solidFill>
                  <a:schemeClr val="bg1">
                    <a:lumMod val="50000"/>
                  </a:schemeClr>
                </a:solidFill>
              </a:rPr>
              <a:t>Basic asset level information – size, occupation, Heating, Ventilation and Air Conditioning (HVAC) set up</a:t>
            </a:r>
          </a:p>
          <a:p>
            <a:pPr algn="just"/>
            <a:r>
              <a:rPr lang="en-GB" dirty="0">
                <a:solidFill>
                  <a:schemeClr val="bg1">
                    <a:lumMod val="50000"/>
                  </a:schemeClr>
                </a:solidFill>
              </a:rPr>
              <a:t>The availability and rating of an Energy Performance Certificate, its validity and rating (MEES assessment, where relevant)</a:t>
            </a:r>
          </a:p>
          <a:p>
            <a:pPr algn="just"/>
            <a:r>
              <a:rPr lang="en-GB" dirty="0">
                <a:solidFill>
                  <a:schemeClr val="bg1">
                    <a:lumMod val="50000"/>
                  </a:schemeClr>
                </a:solidFill>
              </a:rPr>
              <a:t>The extent of Landlord responsibilities for energy, water and waste management</a:t>
            </a:r>
          </a:p>
          <a:p>
            <a:pPr algn="just"/>
            <a:r>
              <a:rPr lang="en-GB" dirty="0">
                <a:solidFill>
                  <a:schemeClr val="bg1">
                    <a:lumMod val="50000"/>
                  </a:schemeClr>
                </a:solidFill>
              </a:rPr>
              <a:t>Physical climate hazard risk screening </a:t>
            </a:r>
          </a:p>
          <a:p>
            <a:pPr algn="just"/>
            <a:r>
              <a:rPr lang="en-GB" dirty="0">
                <a:solidFill>
                  <a:schemeClr val="bg1">
                    <a:lumMod val="50000"/>
                  </a:schemeClr>
                </a:solidFill>
              </a:rPr>
              <a:t>Transitional risk CRREM stranding analysis</a:t>
            </a:r>
          </a:p>
          <a:p>
            <a:pPr algn="just"/>
            <a:r>
              <a:rPr lang="en-GB" dirty="0">
                <a:solidFill>
                  <a:schemeClr val="bg1">
                    <a:lumMod val="50000"/>
                  </a:schemeClr>
                </a:solidFill>
              </a:rPr>
              <a:t>The presence of deleterious materials (including asbestos)</a:t>
            </a:r>
          </a:p>
          <a:p>
            <a:pPr algn="just"/>
            <a:r>
              <a:rPr lang="en-GB" dirty="0">
                <a:solidFill>
                  <a:schemeClr val="bg1">
                    <a:lumMod val="50000"/>
                  </a:schemeClr>
                </a:solidFill>
              </a:rPr>
              <a:t>The availability and contents of an air conditioning energy efficiency </a:t>
            </a:r>
            <a:r>
              <a:rPr lang="en-GB" dirty="0"/>
              <a:t>report, where air conditioning is present</a:t>
            </a:r>
          </a:p>
          <a:p>
            <a:pPr algn="just"/>
            <a:r>
              <a:rPr lang="en-GB" dirty="0"/>
              <a:t>Compliance with other local legislation</a:t>
            </a:r>
          </a:p>
          <a:p>
            <a:pPr algn="just"/>
            <a:r>
              <a:rPr lang="en-GB" dirty="0"/>
              <a:t>Energy, water and waste performance (in consumption and cost terms) – where data is available</a:t>
            </a:r>
          </a:p>
          <a:p>
            <a:pPr algn="just"/>
            <a:r>
              <a:rPr lang="en-GB" dirty="0"/>
              <a:t>Benchmarked where possible</a:t>
            </a:r>
          </a:p>
          <a:p>
            <a:pPr algn="just"/>
            <a:r>
              <a:rPr lang="en-GB" dirty="0"/>
              <a:t>Work already completed to help improve performance (e.g. findings of completed energy audits and engagement programmes) and existing initiatives – what sustainability measures have already been taken (considering energy efficient and renewable technologies)</a:t>
            </a:r>
          </a:p>
          <a:p>
            <a:pPr algn="just"/>
            <a:r>
              <a:rPr lang="en-GB" dirty="0"/>
              <a:t>Existing plans for further ESG improvements</a:t>
            </a:r>
          </a:p>
          <a:p>
            <a:pPr algn="just"/>
            <a:r>
              <a:rPr lang="en-GB" dirty="0"/>
              <a:t>Confirmation of building certification status (presence of BREEAM In Use, DNGB, LEED or other certificates)</a:t>
            </a:r>
          </a:p>
          <a:p>
            <a:pPr algn="just"/>
            <a:r>
              <a:rPr lang="en-GB" dirty="0"/>
              <a:t>Transport links and access to public transport</a:t>
            </a:r>
          </a:p>
          <a:p>
            <a:pPr algn="just"/>
            <a:r>
              <a:rPr lang="en-GB" dirty="0"/>
              <a:t>Identification of opportunities to reduce or improve performance considering environmental, social and governance issues</a:t>
            </a:r>
          </a:p>
          <a:p>
            <a:pPr marL="0" indent="0" algn="just">
              <a:buNone/>
            </a:pPr>
            <a:endParaRPr lang="en-GB" dirty="0"/>
          </a:p>
          <a:p>
            <a:pPr marL="0" indent="0" algn="just">
              <a:buNone/>
            </a:pPr>
            <a:r>
              <a:rPr lang="en-GB" dirty="0"/>
              <a:t>Europa has appointed EVORA to support in the completion of Building Sustainability Assessments at acquisition.  </a:t>
            </a:r>
          </a:p>
          <a:p>
            <a:pPr marL="0" indent="0" algn="just">
              <a:buNone/>
            </a:pPr>
            <a:endParaRPr lang="en-GB" dirty="0"/>
          </a:p>
          <a:p>
            <a:pPr marL="0" indent="0" algn="just">
              <a:buNone/>
            </a:pPr>
            <a:endParaRPr lang="en-GB" dirty="0"/>
          </a:p>
          <a:p>
            <a:pPr algn="just"/>
            <a:endParaRPr lang="en-GB" dirty="0"/>
          </a:p>
          <a:p>
            <a:pPr marL="0" indent="0" algn="just">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30</a:t>
            </a:fld>
            <a:endParaRPr lang="en-US" dirty="0"/>
          </a:p>
        </p:txBody>
      </p:sp>
    </p:spTree>
    <p:extLst>
      <p:ext uri="{BB962C8B-B14F-4D97-AF65-F5344CB8AC3E}">
        <p14:creationId xmlns:p14="http://schemas.microsoft.com/office/powerpoint/2010/main" val="225354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560" y="19475"/>
            <a:ext cx="7792372" cy="931862"/>
          </a:xfrm>
        </p:spPr>
        <p:txBody>
          <a:bodyPr/>
          <a:lstStyle/>
          <a:p>
            <a:r>
              <a:rPr lang="en-US" sz="2600" kern="0" spc="-50" dirty="0">
                <a:solidFill>
                  <a:schemeClr val="accent4"/>
                </a:solidFill>
                <a:latin typeface="Arno Pro Display" panose="02020502050506020403" pitchFamily="18" charset="0"/>
              </a:rPr>
              <a:t> Sustainable Asset Management Plan - Guidance</a:t>
            </a:r>
            <a:endParaRPr lang="en-US" kern="0" spc="-50" dirty="0">
              <a:latin typeface="+mn-lt"/>
            </a:endParaRPr>
          </a:p>
        </p:txBody>
      </p:sp>
      <p:sp>
        <p:nvSpPr>
          <p:cNvPr id="4" name="Slide Number Placeholder 3"/>
          <p:cNvSpPr>
            <a:spLocks noGrp="1"/>
          </p:cNvSpPr>
          <p:nvPr>
            <p:ph type="sldNum" sz="quarter" idx="12"/>
          </p:nvPr>
        </p:nvSpPr>
        <p:spPr/>
        <p:txBody>
          <a:bodyPr/>
          <a:lstStyle/>
          <a:p>
            <a:fld id="{8FBF9E81-EB8F-0544-B4FB-9AFFA33323F3}" type="slidenum">
              <a:rPr lang="en-US" smtClean="0">
                <a:solidFill>
                  <a:srgbClr val="4C4C4C">
                    <a:tint val="75000"/>
                  </a:srgbClr>
                </a:solidFill>
              </a:rPr>
              <a:pPr/>
              <a:t>31</a:t>
            </a:fld>
            <a:endParaRPr lang="en-US" dirty="0">
              <a:solidFill>
                <a:srgbClr val="4C4C4C">
                  <a:tint val="75000"/>
                </a:srgbClr>
              </a:solidFill>
            </a:endParaRPr>
          </a:p>
        </p:txBody>
      </p:sp>
      <p:sp>
        <p:nvSpPr>
          <p:cNvPr id="8" name="Rectangle 1">
            <a:extLst>
              <a:ext uri="{FF2B5EF4-FFF2-40B4-BE49-F238E27FC236}">
                <a16:creationId xmlns:a16="http://schemas.microsoft.com/office/drawing/2014/main" id="{054F055B-2BB0-4F56-B25C-20B6AE619187}"/>
              </a:ext>
            </a:extLst>
          </p:cNvPr>
          <p:cNvSpPr>
            <a:spLocks noChangeArrowheads="1"/>
          </p:cNvSpPr>
          <p:nvPr/>
        </p:nvSpPr>
        <p:spPr bwMode="auto">
          <a:xfrm>
            <a:off x="358384" y="976291"/>
            <a:ext cx="844246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rPr>
              <a:t>Following </a:t>
            </a:r>
            <a:r>
              <a:rPr lang="en-GB" altLang="en-US" sz="900" dirty="0">
                <a:latin typeface="Arial" panose="020B0604020202020204" pitchFamily="34" charset="0"/>
              </a:rPr>
              <a:t>completion of a BSAT at acquisition all </a:t>
            </a:r>
            <a:r>
              <a:rPr kumimoji="0" lang="en-GB" altLang="en-US" sz="900" b="0" i="0" u="none" strike="noStrike" cap="none" normalizeH="0" baseline="0" dirty="0">
                <a:ln>
                  <a:noFill/>
                </a:ln>
                <a:solidFill>
                  <a:schemeClr val="tx1"/>
                </a:solidFill>
                <a:effectLst/>
                <a:latin typeface="Arial" panose="020B0604020202020204" pitchFamily="34" charset="0"/>
              </a:rPr>
              <a:t>assets must develop a Sustainable Asset Management </a:t>
            </a:r>
            <a:r>
              <a:rPr lang="en-GB" altLang="en-US" sz="900" dirty="0">
                <a:latin typeface="Arial" panose="020B0604020202020204" pitchFamily="34" charset="0"/>
              </a:rPr>
              <a:t>Plan (</a:t>
            </a:r>
            <a:r>
              <a:rPr kumimoji="0" lang="en-GB" altLang="en-US" sz="900" b="0" i="0" u="none" strike="noStrike" cap="none" normalizeH="0" baseline="0" dirty="0">
                <a:ln>
                  <a:noFill/>
                </a:ln>
                <a:solidFill>
                  <a:schemeClr val="tx1"/>
                </a:solidFill>
                <a:effectLst/>
                <a:latin typeface="Arial" panose="020B0604020202020204" pitchFamily="34" charset="0"/>
              </a:rPr>
              <a:t>SAM). The plan can contain actions that cover compliance, investigation, certification and improvement.  Progress should be reviewed during MAMMs and summarised at QAMMs.  On an annual basis a full review is to be completed to ensure alignment with budget plans. Support to develop and review plans can be obtained from EVORA (contact </a:t>
            </a:r>
            <a:r>
              <a:rPr kumimoji="0" lang="en-GB" altLang="en-US" sz="900" b="0" i="0" u="none" strike="noStrike" cap="none" normalizeH="0" baseline="0" dirty="0">
                <a:ln>
                  <a:noFill/>
                </a:ln>
                <a:solidFill>
                  <a:schemeClr val="tx1"/>
                </a:solidFill>
                <a:effectLst/>
                <a:latin typeface="Arial" panose="020B0604020202020204" pitchFamily="34" charset="0"/>
                <a:hlinkClick r:id="rId3"/>
              </a:rPr>
              <a:t>kbrown@evoraglobal.com</a:t>
            </a:r>
            <a:r>
              <a:rPr kumimoji="0" lang="en-GB" altLang="en-US" sz="900" b="0" i="0" u="none" strike="noStrike" cap="none" normalizeH="0" baseline="0" dirty="0">
                <a:ln>
                  <a:noFill/>
                </a:ln>
                <a:solidFill>
                  <a:schemeClr val="tx1"/>
                </a:solidFill>
                <a:effectLst/>
                <a:latin typeface="Arial" panose="020B0604020202020204" pitchFamily="34" charset="0"/>
              </a:rPr>
              <a:t> – Katie).  </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rPr>
              <a:t>SAMs must be developed using information gathered from BSAT Due Diligence Sustainability Assessments and Central ESG objectives.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rPr>
              <a:t>This section summarises requirements for each section of the SAM.</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latin typeface="Arial" panose="020B0604020202020204" pitchFamily="34" charset="0"/>
              </a:rPr>
              <a:t>Asset information</a:t>
            </a: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rPr>
              <a:t>Summary of building information and key contacts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b="1" dirty="0">
                <a:latin typeface="Arial" panose="020B0604020202020204" pitchFamily="34" charset="0"/>
              </a:rPr>
              <a:t>Asset Sustainability Initiatives </a:t>
            </a:r>
            <a:r>
              <a:rPr kumimoji="0" lang="en-GB" altLang="en-US" sz="900" b="1" i="0" u="none" strike="noStrike" cap="none" normalizeH="0" baseline="0" dirty="0">
                <a:ln>
                  <a:noFill/>
                </a:ln>
                <a:solidFill>
                  <a:schemeClr val="tx1"/>
                </a:solidFill>
                <a:effectLst/>
                <a:latin typeface="Arial" panose="020B0604020202020204" pitchFamily="34" charset="0"/>
              </a:rPr>
              <a:t>Action</a:t>
            </a: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rPr>
              <a:t>Actions can be identified through Due Diligence assessments, asset level improvement audits and/or central objectives and may relate to Environmental, Social and/or Governance issues.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b="1" dirty="0">
                <a:latin typeface="Arial" panose="020B0604020202020204" pitchFamily="34" charset="0"/>
              </a:rPr>
              <a:t>Asset Sustainability Initiatives Category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rPr>
              <a:t>To aid future analysis, please categorise each improvement action.  There are four categories available: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900" dirty="0">
                <a:latin typeface="Arial" panose="020B0604020202020204" pitchFamily="34" charset="0"/>
              </a:rPr>
              <a:t>Compliance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900" dirty="0">
                <a:latin typeface="Arial" panose="020B0604020202020204" pitchFamily="34" charset="0"/>
              </a:rPr>
              <a:t>Investigation</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900" dirty="0">
                <a:latin typeface="Arial" panose="020B0604020202020204" pitchFamily="34" charset="0"/>
              </a:rPr>
              <a:t>Improvement</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900" dirty="0">
                <a:latin typeface="Arial" panose="020B0604020202020204" pitchFamily="34" charset="0"/>
              </a:rPr>
              <a:t>Certification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b="1" dirty="0">
                <a:latin typeface="Arial" panose="020B0604020202020204" pitchFamily="34" charset="0"/>
              </a:rPr>
              <a:t>Responsibility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rPr>
              <a:t>Confirm responsibility for actions – contact details can be added to aid practical use.</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b="1" dirty="0">
                <a:latin typeface="Arial" panose="020B0604020202020204" pitchFamily="34" charset="0"/>
              </a:rPr>
              <a:t>Target date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rPr>
              <a:t>Establish and confirm the target date.</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b="1" dirty="0">
                <a:latin typeface="Arial" panose="020B0604020202020204" pitchFamily="34" charset="0"/>
              </a:rPr>
              <a:t>Budget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rPr>
              <a:t>Provide an overview of the budget for tracking purposes.</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US" sz="9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b="1" dirty="0">
                <a:latin typeface="Arial" panose="020B0604020202020204" pitchFamily="34" charset="0"/>
              </a:rPr>
              <a:t>Justification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rPr>
              <a:t>Provide a summary justification – this can cross reference to other documents where needed.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b="1" dirty="0">
                <a:latin typeface="Arial" panose="020B0604020202020204" pitchFamily="34" charset="0"/>
              </a:rPr>
              <a:t>Progress Notes</a:t>
            </a:r>
            <a:endParaRPr kumimoji="0" lang="en-GB" altLang="en-US" sz="9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US" sz="900" dirty="0">
                <a:latin typeface="Arial" panose="020B0604020202020204" pitchFamily="34" charset="0"/>
              </a:rPr>
              <a:t>Space to update notes.  The SAM is designed to be a working document.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262129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050" y="-38428"/>
            <a:ext cx="7812677" cy="931862"/>
          </a:xfrm>
        </p:spPr>
        <p:txBody>
          <a:bodyPr/>
          <a:lstStyle/>
          <a:p>
            <a:r>
              <a:rPr lang="en-GB" sz="2600" dirty="0">
                <a:solidFill>
                  <a:schemeClr val="accent6"/>
                </a:solidFill>
                <a:latin typeface="Arno Pro Display" panose="02020502050506020403"/>
              </a:rPr>
              <a:t>Training and Communication</a:t>
            </a:r>
          </a:p>
        </p:txBody>
      </p:sp>
      <p:sp>
        <p:nvSpPr>
          <p:cNvPr id="6" name="Content Placeholder 9"/>
          <p:cNvSpPr>
            <a:spLocks noGrp="1"/>
          </p:cNvSpPr>
          <p:nvPr>
            <p:ph idx="1"/>
          </p:nvPr>
        </p:nvSpPr>
        <p:spPr>
          <a:xfrm>
            <a:off x="678873" y="1337554"/>
            <a:ext cx="8267903" cy="4950777"/>
          </a:xfrm>
        </p:spPr>
        <p:txBody>
          <a:bodyPr/>
          <a:lstStyle/>
          <a:p>
            <a:pPr marL="0" indent="0" algn="just">
              <a:buNone/>
            </a:pPr>
            <a:r>
              <a:rPr lang="en-GB" dirty="0"/>
              <a:t>To deliver the above, Europa commits to the implementation of a training and communication programme.  All staff must be aware of the following:</a:t>
            </a:r>
          </a:p>
          <a:p>
            <a:pPr algn="just"/>
            <a:r>
              <a:rPr lang="en-GB" dirty="0"/>
              <a:t>The ESG issues and risks associated with their roles</a:t>
            </a:r>
          </a:p>
          <a:p>
            <a:pPr algn="just"/>
            <a:r>
              <a:rPr lang="en-GB" dirty="0"/>
              <a:t>Associated operational procedures</a:t>
            </a:r>
          </a:p>
          <a:p>
            <a:pPr algn="just"/>
            <a:r>
              <a:rPr lang="en-GB" dirty="0"/>
              <a:t>The consequences (especially legal) of failing to comply with necessary procedures</a:t>
            </a:r>
          </a:p>
          <a:p>
            <a:pPr algn="just"/>
            <a:endParaRPr lang="en-GB" dirty="0"/>
          </a:p>
          <a:p>
            <a:pPr marL="0" indent="0" algn="just">
              <a:buNone/>
            </a:pPr>
            <a:r>
              <a:rPr lang="en-GB" dirty="0"/>
              <a:t>Assessment of training requirements will be reviewed at least annually by the Executive Committee.</a:t>
            </a:r>
          </a:p>
          <a:p>
            <a:pPr marL="0" indent="0" algn="just">
              <a:buNone/>
            </a:pPr>
            <a:endParaRPr lang="en-GB" sz="1050" dirty="0"/>
          </a:p>
          <a:p>
            <a:pPr marL="0" indent="0" algn="just">
              <a:buNone/>
            </a:pPr>
            <a:r>
              <a:rPr lang="en-GB" dirty="0"/>
              <a:t>Training and communication methods may include:</a:t>
            </a:r>
          </a:p>
          <a:p>
            <a:pPr algn="just"/>
            <a:r>
              <a:rPr lang="en-GB" dirty="0"/>
              <a:t>Emails</a:t>
            </a:r>
          </a:p>
          <a:p>
            <a:pPr algn="just"/>
            <a:r>
              <a:rPr lang="en-GB" dirty="0"/>
              <a:t>Formal training sessions</a:t>
            </a:r>
          </a:p>
          <a:p>
            <a:pPr algn="just"/>
            <a:r>
              <a:rPr lang="en-GB" dirty="0"/>
              <a:t>Informal verbal communication</a:t>
            </a:r>
          </a:p>
          <a:p>
            <a:pPr algn="just"/>
            <a:r>
              <a:rPr lang="en-GB" dirty="0"/>
              <a:t>Awareness campaigns </a:t>
            </a:r>
          </a:p>
          <a:p>
            <a:pPr marL="0" indent="0" algn="just">
              <a:buNone/>
            </a:pPr>
            <a:endParaRPr lang="en-GB" sz="1050" dirty="0"/>
          </a:p>
        </p:txBody>
      </p:sp>
      <p:sp>
        <p:nvSpPr>
          <p:cNvPr id="5" name="Slide Number Placeholder 4"/>
          <p:cNvSpPr>
            <a:spLocks noGrp="1"/>
          </p:cNvSpPr>
          <p:nvPr>
            <p:ph type="sldNum" sz="quarter" idx="12"/>
          </p:nvPr>
        </p:nvSpPr>
        <p:spPr/>
        <p:txBody>
          <a:bodyPr/>
          <a:lstStyle/>
          <a:p>
            <a:fld id="{8FBF9E81-EB8F-0544-B4FB-9AFFA33323F3}" type="slidenum">
              <a:rPr lang="en-US" smtClean="0"/>
              <a:t>32</a:t>
            </a:fld>
            <a:endParaRPr lang="en-US" dirty="0"/>
          </a:p>
        </p:txBody>
      </p:sp>
    </p:spTree>
    <p:extLst>
      <p:ext uri="{BB962C8B-B14F-4D97-AF65-F5344CB8AC3E}">
        <p14:creationId xmlns:p14="http://schemas.microsoft.com/office/powerpoint/2010/main" val="71085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045" y="-77337"/>
            <a:ext cx="7812677" cy="931862"/>
          </a:xfrm>
        </p:spPr>
        <p:txBody>
          <a:bodyPr/>
          <a:lstStyle/>
          <a:p>
            <a:r>
              <a:rPr lang="en-GB" sz="2600" dirty="0">
                <a:solidFill>
                  <a:schemeClr val="accent6"/>
                </a:solidFill>
                <a:latin typeface="Arno Pro Display" panose="02020502050506020403"/>
              </a:rPr>
              <a:t>Record Keeping</a:t>
            </a:r>
          </a:p>
        </p:txBody>
      </p:sp>
      <p:sp>
        <p:nvSpPr>
          <p:cNvPr id="6" name="Content Placeholder 9"/>
          <p:cNvSpPr>
            <a:spLocks noGrp="1"/>
          </p:cNvSpPr>
          <p:nvPr>
            <p:ph idx="1"/>
          </p:nvPr>
        </p:nvSpPr>
        <p:spPr>
          <a:xfrm>
            <a:off x="586776" y="1404046"/>
            <a:ext cx="8267903" cy="4950777"/>
          </a:xfrm>
        </p:spPr>
        <p:txBody>
          <a:bodyPr/>
          <a:lstStyle/>
          <a:p>
            <a:pPr marL="0" indent="0">
              <a:buClr>
                <a:schemeClr val="bg2"/>
              </a:buClr>
              <a:buNone/>
            </a:pPr>
            <a:r>
              <a:rPr lang="en-GB" dirty="0"/>
              <a:t>From a compliance perspective, records must also be held for the relevant legally required time period. These may include but are not limited to:</a:t>
            </a:r>
          </a:p>
          <a:p>
            <a:pPr>
              <a:buClr>
                <a:schemeClr val="bg2"/>
              </a:buClr>
              <a:buFont typeface="Wingdings" panose="05000000000000000000" pitchFamily="2" charset="2"/>
              <a:buChar char="§"/>
            </a:pPr>
            <a:r>
              <a:rPr lang="en-GB" dirty="0"/>
              <a:t>Energy Performance Certificates</a:t>
            </a:r>
          </a:p>
          <a:p>
            <a:pPr>
              <a:buClr>
                <a:schemeClr val="bg2"/>
              </a:buClr>
              <a:buFont typeface="Wingdings" panose="05000000000000000000" pitchFamily="2" charset="2"/>
              <a:buChar char="§"/>
            </a:pPr>
            <a:r>
              <a:rPr lang="en-GB" dirty="0"/>
              <a:t>Waste management documentation</a:t>
            </a:r>
          </a:p>
          <a:p>
            <a:pPr>
              <a:buClr>
                <a:schemeClr val="bg2"/>
              </a:buClr>
              <a:buFont typeface="Wingdings" panose="05000000000000000000" pitchFamily="2" charset="2"/>
              <a:buChar char="§"/>
            </a:pPr>
            <a:r>
              <a:rPr lang="en-GB" dirty="0"/>
              <a:t>Air conditioning plant and equipment records</a:t>
            </a:r>
          </a:p>
          <a:p>
            <a:pPr>
              <a:buClr>
                <a:schemeClr val="bg2"/>
              </a:buClr>
              <a:buFont typeface="Wingdings" panose="05000000000000000000" pitchFamily="2" charset="2"/>
              <a:buChar char="§"/>
            </a:pPr>
            <a:r>
              <a:rPr lang="en-GB" dirty="0"/>
              <a:t>Air conditioning energy efficiency inspection reports</a:t>
            </a:r>
          </a:p>
          <a:p>
            <a:pPr>
              <a:buClr>
                <a:schemeClr val="bg2"/>
              </a:buClr>
              <a:buFont typeface="Wingdings" panose="05000000000000000000" pitchFamily="2" charset="2"/>
              <a:buChar char="§"/>
            </a:pPr>
            <a:r>
              <a:rPr lang="en-GB" dirty="0"/>
              <a:t>Asset-level risk checks (physical risk screenings and </a:t>
            </a:r>
          </a:p>
          <a:p>
            <a:pPr>
              <a:buFont typeface="Wingdings" panose="05000000000000000000" pitchFamily="2" charset="2"/>
              <a:buChar char="§"/>
            </a:pPr>
            <a:r>
              <a:rPr lang="en-GB" dirty="0"/>
              <a:t>Carbon Reduction Commitment records – where relevant</a:t>
            </a:r>
          </a:p>
          <a:p>
            <a:pPr marL="171450" indent="-171450">
              <a:buClr>
                <a:schemeClr val="bg2"/>
              </a:buClr>
              <a:buFont typeface="Wingdings" panose="05000000000000000000" pitchFamily="2" charset="2"/>
              <a:buChar char="Ø"/>
            </a:pPr>
            <a:endParaRPr lang="en-GB" dirty="0"/>
          </a:p>
          <a:p>
            <a:pPr marL="0" indent="0">
              <a:buClr>
                <a:schemeClr val="bg2"/>
              </a:buClr>
              <a:buNone/>
            </a:pPr>
            <a:r>
              <a:rPr lang="en-GB" dirty="0"/>
              <a:t>Property managers, Local Partners and JV Partners will be held responsible for ensuring that relevant legally required documents are held on file to demonstrate compliance and improvement. </a:t>
            </a:r>
          </a:p>
          <a:p>
            <a:pPr marL="0" indent="0">
              <a:buClr>
                <a:schemeClr val="bg2"/>
              </a:buClr>
              <a:buNone/>
            </a:pPr>
            <a:endParaRPr lang="en-GB" dirty="0"/>
          </a:p>
          <a:p>
            <a:pPr marL="0" indent="0" algn="just">
              <a:buNone/>
            </a:pPr>
            <a:r>
              <a:rPr lang="en-GB" dirty="0"/>
              <a:t>In addition to the above, records that may affect environmental performance will also be maintained within the following: </a:t>
            </a:r>
          </a:p>
          <a:p>
            <a:pPr algn="just"/>
            <a:r>
              <a:rPr lang="en-GB" dirty="0"/>
              <a:t>Consumption information and reports</a:t>
            </a:r>
          </a:p>
          <a:p>
            <a:pPr algn="just"/>
            <a:r>
              <a:rPr lang="en-GB" dirty="0"/>
              <a:t>Sustainability Asset Management plans (SAMs)</a:t>
            </a:r>
          </a:p>
          <a:p>
            <a:pPr algn="just"/>
            <a:r>
              <a:rPr lang="en-GB" dirty="0"/>
              <a:t>Any relevant Improvement programme data/case studies</a:t>
            </a:r>
          </a:p>
          <a:p>
            <a:pPr algn="just"/>
            <a:r>
              <a:rPr lang="en-GB" dirty="0"/>
              <a:t>GRESB audits and results</a:t>
            </a:r>
          </a:p>
          <a:p>
            <a:pPr algn="just"/>
            <a:r>
              <a:rPr lang="en-GB" dirty="0"/>
              <a:t>Formal training records</a:t>
            </a:r>
          </a:p>
          <a:p>
            <a:pPr marL="0" indent="0" algn="just">
              <a:buNone/>
            </a:pPr>
            <a:endParaRPr lang="en-GB" dirty="0"/>
          </a:p>
          <a:p>
            <a:pPr marL="0" indent="0" algn="just">
              <a:buNone/>
            </a:pPr>
            <a:r>
              <a:rPr lang="en-GB" dirty="0"/>
              <a:t>All records will be held for a minimum of five years (unless legally required to hold in excess of five years).</a:t>
            </a:r>
          </a:p>
        </p:txBody>
      </p:sp>
      <p:sp>
        <p:nvSpPr>
          <p:cNvPr id="5" name="Slide Number Placeholder 4"/>
          <p:cNvSpPr>
            <a:spLocks noGrp="1"/>
          </p:cNvSpPr>
          <p:nvPr>
            <p:ph type="sldNum" sz="quarter" idx="12"/>
          </p:nvPr>
        </p:nvSpPr>
        <p:spPr/>
        <p:txBody>
          <a:bodyPr/>
          <a:lstStyle/>
          <a:p>
            <a:fld id="{8FBF9E81-EB8F-0544-B4FB-9AFFA33323F3}" type="slidenum">
              <a:rPr lang="en-US" smtClean="0"/>
              <a:t>33</a:t>
            </a:fld>
            <a:endParaRPr lang="en-US" dirty="0"/>
          </a:p>
        </p:txBody>
      </p:sp>
    </p:spTree>
    <p:extLst>
      <p:ext uri="{BB962C8B-B14F-4D97-AF65-F5344CB8AC3E}">
        <p14:creationId xmlns:p14="http://schemas.microsoft.com/office/powerpoint/2010/main" val="2160597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sz="3600" dirty="0">
                <a:latin typeface="Arno Pro Display"/>
              </a:rPr>
              <a:t>Performance Evaluation </a:t>
            </a:r>
          </a:p>
        </p:txBody>
      </p:sp>
      <p:pic>
        <p:nvPicPr>
          <p:cNvPr id="7" name="Picture Placeholder 6" descr="494978507_PP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 r="64"/>
          <a:stretch>
            <a:fillRect/>
          </a:stretch>
        </p:blipFill>
        <p:spPr/>
      </p:pic>
      <p:sp>
        <p:nvSpPr>
          <p:cNvPr id="6" name="Slide Number Placeholder 5"/>
          <p:cNvSpPr>
            <a:spLocks noGrp="1"/>
          </p:cNvSpPr>
          <p:nvPr>
            <p:ph type="sldNum" sz="quarter" idx="4"/>
          </p:nvPr>
        </p:nvSpPr>
        <p:spPr/>
        <p:txBody>
          <a:bodyPr/>
          <a:lstStyle/>
          <a:p>
            <a:fld id="{8FBF9E81-EB8F-0544-B4FB-9AFFA33323F3}" type="slidenum">
              <a:rPr lang="en-US" smtClean="0"/>
              <a:pPr/>
              <a:t>34</a:t>
            </a:fld>
            <a:endParaRPr lang="en-US" dirty="0"/>
          </a:p>
        </p:txBody>
      </p:sp>
    </p:spTree>
    <p:extLst>
      <p:ext uri="{BB962C8B-B14F-4D97-AF65-F5344CB8AC3E}">
        <p14:creationId xmlns:p14="http://schemas.microsoft.com/office/powerpoint/2010/main" val="1164072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17" y="-38429"/>
            <a:ext cx="7812677" cy="931862"/>
          </a:xfrm>
        </p:spPr>
        <p:txBody>
          <a:bodyPr/>
          <a:lstStyle/>
          <a:p>
            <a:r>
              <a:rPr lang="en-GB" sz="2600" dirty="0">
                <a:solidFill>
                  <a:schemeClr val="accent6"/>
                </a:solidFill>
                <a:latin typeface="Arno Pro Display" panose="02020502050506020403"/>
              </a:rPr>
              <a:t>Monitoring Performance</a:t>
            </a:r>
          </a:p>
        </p:txBody>
      </p:sp>
      <p:sp>
        <p:nvSpPr>
          <p:cNvPr id="6" name="Content Placeholder 9"/>
          <p:cNvSpPr>
            <a:spLocks noGrp="1"/>
          </p:cNvSpPr>
          <p:nvPr>
            <p:ph idx="1"/>
          </p:nvPr>
        </p:nvSpPr>
        <p:spPr>
          <a:xfrm>
            <a:off x="637309" y="1327313"/>
            <a:ext cx="8309467" cy="4950777"/>
          </a:xfrm>
        </p:spPr>
        <p:txBody>
          <a:bodyPr/>
          <a:lstStyle/>
          <a:p>
            <a:pPr marL="0" indent="0" algn="just">
              <a:buNone/>
            </a:pPr>
            <a:r>
              <a:rPr lang="en-GB" dirty="0">
                <a:solidFill>
                  <a:schemeClr val="bg1">
                    <a:lumMod val="50000"/>
                  </a:schemeClr>
                </a:solidFill>
              </a:rPr>
              <a:t>Monitoring of ESG performance is a fundamental requirement to ensure consistent ESG improvement. As a UN PRI signatory, Europa strives to be a leading responsible manager, acknowledging that accurate monitoring of performance is recognised as being of increasing importance. </a:t>
            </a:r>
          </a:p>
          <a:p>
            <a:pPr marL="0" indent="0" algn="just">
              <a:buNone/>
            </a:pPr>
            <a:endParaRPr lang="en-GB" dirty="0">
              <a:solidFill>
                <a:schemeClr val="bg1">
                  <a:lumMod val="50000"/>
                </a:schemeClr>
              </a:solidFill>
            </a:endParaRPr>
          </a:p>
          <a:p>
            <a:pPr marL="0" indent="0" algn="just">
              <a:buNone/>
            </a:pPr>
            <a:r>
              <a:rPr lang="en-GB" dirty="0">
                <a:solidFill>
                  <a:schemeClr val="bg1">
                    <a:lumMod val="50000"/>
                  </a:schemeClr>
                </a:solidFill>
              </a:rPr>
              <a:t>Europa uses data management software (SIERA) to validate and model ESG performance data. The evaluation and performance analysis through SIERA is carried out at quarterly and annual intervals to review performance progress. Where agreements are in place, monthly performance data is requested and provided by Europa’s Managing Agents and/or specialist service providers. Funds can request quarterly reports for specific periods once data has been collated and validated. In addition, SIERA is used to export performance indicator data required for GRESB submissions for all participating funds.</a:t>
            </a:r>
          </a:p>
          <a:p>
            <a:pPr marL="0" indent="0" algn="just">
              <a:buNone/>
            </a:pPr>
            <a:endParaRPr lang="en-GB" dirty="0">
              <a:solidFill>
                <a:schemeClr val="bg1">
                  <a:lumMod val="50000"/>
                </a:schemeClr>
              </a:solidFill>
            </a:endParaRPr>
          </a:p>
          <a:p>
            <a:pPr marL="0" indent="0" algn="just">
              <a:buNone/>
            </a:pPr>
            <a:r>
              <a:rPr lang="en-GB" dirty="0">
                <a:solidFill>
                  <a:schemeClr val="bg1">
                    <a:lumMod val="50000"/>
                  </a:schemeClr>
                </a:solidFill>
              </a:rPr>
              <a:t>To support the data collection process and ensure the commitment to accurate data is met, Europa Capital will seek to utilise automated data collection integration software solutions and APIs to automatically pull utility consumption data directly from source/ energy suppliers to ensure data quality and improve data coverage, where feasible. </a:t>
            </a:r>
          </a:p>
          <a:p>
            <a:pPr marL="0" indent="0" algn="just">
              <a:buNone/>
            </a:pPr>
            <a:endParaRPr lang="en-GB" dirty="0">
              <a:solidFill>
                <a:schemeClr val="bg1">
                  <a:lumMod val="50000"/>
                </a:schemeClr>
              </a:solidFill>
            </a:endParaRPr>
          </a:p>
          <a:p>
            <a:pPr marL="0" indent="0" algn="just">
              <a:buNone/>
            </a:pPr>
            <a:r>
              <a:rPr lang="en-GB" dirty="0">
                <a:solidFill>
                  <a:schemeClr val="bg1">
                    <a:lumMod val="50000"/>
                  </a:schemeClr>
                </a:solidFill>
              </a:rPr>
              <a:t>SIERA can be used to collate the following data streams:</a:t>
            </a:r>
          </a:p>
          <a:p>
            <a:pPr algn="just"/>
            <a:r>
              <a:rPr lang="en-GB" dirty="0"/>
              <a:t>Asset attribute information  (address, floor area, etc.)</a:t>
            </a:r>
          </a:p>
          <a:p>
            <a:pPr algn="just"/>
            <a:r>
              <a:rPr lang="en-GB" dirty="0"/>
              <a:t>Energy Performance Certificate information</a:t>
            </a:r>
          </a:p>
          <a:p>
            <a:pPr algn="just"/>
            <a:r>
              <a:rPr lang="en-GB" dirty="0"/>
              <a:t>Utility Performance Data (electricity, fuel energy, water and waste)</a:t>
            </a:r>
          </a:p>
          <a:p>
            <a:pPr algn="just"/>
            <a:r>
              <a:rPr lang="en-GB" dirty="0"/>
              <a:t>Action plans (where available)</a:t>
            </a:r>
          </a:p>
          <a:p>
            <a:pPr algn="just"/>
            <a:endParaRPr lang="en-GB" dirty="0"/>
          </a:p>
          <a:p>
            <a:pPr marL="0" indent="0" algn="just">
              <a:buNone/>
            </a:pPr>
            <a:r>
              <a:rPr lang="en-GB" dirty="0"/>
              <a:t>SIERA will be used as the default software platform for data collection and storage, although alternative approaches and methodologies can be considered. Funds are required to ensure that performance data is recorded on an annual basis as a minimum. However, where agreements are in place data is generally provided at monthly intervals (or aligned to meter reading / invoice schedules).</a:t>
            </a:r>
          </a:p>
        </p:txBody>
      </p:sp>
      <p:sp>
        <p:nvSpPr>
          <p:cNvPr id="5" name="Slide Number Placeholder 4"/>
          <p:cNvSpPr>
            <a:spLocks noGrp="1"/>
          </p:cNvSpPr>
          <p:nvPr>
            <p:ph type="sldNum" sz="quarter" idx="12"/>
          </p:nvPr>
        </p:nvSpPr>
        <p:spPr/>
        <p:txBody>
          <a:bodyPr/>
          <a:lstStyle/>
          <a:p>
            <a:fld id="{8FBF9E81-EB8F-0544-B4FB-9AFFA33323F3}" type="slidenum">
              <a:rPr lang="en-US" smtClean="0"/>
              <a:t>35</a:t>
            </a:fld>
            <a:endParaRPr lang="en-US" dirty="0"/>
          </a:p>
        </p:txBody>
      </p:sp>
    </p:spTree>
    <p:extLst>
      <p:ext uri="{BB962C8B-B14F-4D97-AF65-F5344CB8AC3E}">
        <p14:creationId xmlns:p14="http://schemas.microsoft.com/office/powerpoint/2010/main" val="1626675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18" y="-38429"/>
            <a:ext cx="6207562" cy="931862"/>
          </a:xfrm>
        </p:spPr>
        <p:txBody>
          <a:bodyPr/>
          <a:lstStyle/>
          <a:p>
            <a:r>
              <a:rPr lang="en-GB" sz="2600" dirty="0">
                <a:solidFill>
                  <a:schemeClr val="accent6"/>
                </a:solidFill>
                <a:latin typeface="Arno Pro Display" panose="02020502050506020403"/>
              </a:rPr>
              <a:t>Monitoring Performance timeline and escalation process</a:t>
            </a:r>
          </a:p>
        </p:txBody>
      </p:sp>
      <p:sp>
        <p:nvSpPr>
          <p:cNvPr id="5" name="Slide Number Placeholder 4"/>
          <p:cNvSpPr>
            <a:spLocks noGrp="1"/>
          </p:cNvSpPr>
          <p:nvPr>
            <p:ph type="sldNum" sz="quarter" idx="12"/>
          </p:nvPr>
        </p:nvSpPr>
        <p:spPr/>
        <p:txBody>
          <a:bodyPr/>
          <a:lstStyle/>
          <a:p>
            <a:fld id="{8FBF9E81-EB8F-0544-B4FB-9AFFA33323F3}" type="slidenum">
              <a:rPr lang="en-US" smtClean="0"/>
              <a:t>36</a:t>
            </a:fld>
            <a:endParaRPr lang="en-US" dirty="0"/>
          </a:p>
        </p:txBody>
      </p:sp>
      <p:cxnSp>
        <p:nvCxnSpPr>
          <p:cNvPr id="7" name="Straight Arrow Connector 6">
            <a:extLst>
              <a:ext uri="{FF2B5EF4-FFF2-40B4-BE49-F238E27FC236}">
                <a16:creationId xmlns:a16="http://schemas.microsoft.com/office/drawing/2014/main" id="{2D8578B6-FA77-43D0-9A40-3C65E090B643}"/>
              </a:ext>
            </a:extLst>
          </p:cNvPr>
          <p:cNvCxnSpPr/>
          <p:nvPr/>
        </p:nvCxnSpPr>
        <p:spPr>
          <a:xfrm>
            <a:off x="1460763" y="2618235"/>
            <a:ext cx="60568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2389F9-343D-4649-8A0F-C0BB21D53A4E}"/>
              </a:ext>
            </a:extLst>
          </p:cNvPr>
          <p:cNvCxnSpPr>
            <a:cxnSpLocks/>
          </p:cNvCxnSpPr>
          <p:nvPr/>
        </p:nvCxnSpPr>
        <p:spPr>
          <a:xfrm>
            <a:off x="1460763" y="2604900"/>
            <a:ext cx="0" cy="8241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41E4C1-16AE-4593-9222-8BB7DFF65102}"/>
              </a:ext>
            </a:extLst>
          </p:cNvPr>
          <p:cNvCxnSpPr>
            <a:cxnSpLocks/>
          </p:cNvCxnSpPr>
          <p:nvPr/>
        </p:nvCxnSpPr>
        <p:spPr>
          <a:xfrm>
            <a:off x="2587564" y="2618235"/>
            <a:ext cx="0" cy="810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1F6D2B-2A31-42C3-83F0-6EF57EA2FE99}"/>
              </a:ext>
            </a:extLst>
          </p:cNvPr>
          <p:cNvCxnSpPr>
            <a:cxnSpLocks/>
          </p:cNvCxnSpPr>
          <p:nvPr/>
        </p:nvCxnSpPr>
        <p:spPr>
          <a:xfrm>
            <a:off x="3779143" y="2618235"/>
            <a:ext cx="0" cy="810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07AA35-8713-4191-B374-1D9642FCE8D2}"/>
              </a:ext>
            </a:extLst>
          </p:cNvPr>
          <p:cNvCxnSpPr>
            <a:cxnSpLocks/>
          </p:cNvCxnSpPr>
          <p:nvPr/>
        </p:nvCxnSpPr>
        <p:spPr>
          <a:xfrm>
            <a:off x="4925955" y="2618235"/>
            <a:ext cx="0" cy="810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149F60-63D3-4FE8-B81E-E75B32B8C17E}"/>
              </a:ext>
            </a:extLst>
          </p:cNvPr>
          <p:cNvCxnSpPr>
            <a:cxnSpLocks/>
          </p:cNvCxnSpPr>
          <p:nvPr/>
        </p:nvCxnSpPr>
        <p:spPr>
          <a:xfrm>
            <a:off x="6021704" y="2618235"/>
            <a:ext cx="0" cy="810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D0A4E0-808C-4503-B36B-0D509E6F6CDB}"/>
              </a:ext>
            </a:extLst>
          </p:cNvPr>
          <p:cNvCxnSpPr>
            <a:cxnSpLocks/>
          </p:cNvCxnSpPr>
          <p:nvPr/>
        </p:nvCxnSpPr>
        <p:spPr>
          <a:xfrm>
            <a:off x="7163879" y="2618235"/>
            <a:ext cx="0" cy="8107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8C2CFC-4EB0-4CE0-B00F-25545D545293}"/>
              </a:ext>
            </a:extLst>
          </p:cNvPr>
          <p:cNvSpPr txBox="1"/>
          <p:nvPr/>
        </p:nvSpPr>
        <p:spPr>
          <a:xfrm>
            <a:off x="2253454" y="3476633"/>
            <a:ext cx="1040171" cy="769441"/>
          </a:xfrm>
          <a:prstGeom prst="rect">
            <a:avLst/>
          </a:prstGeom>
          <a:noFill/>
        </p:spPr>
        <p:txBody>
          <a:bodyPr wrap="square" rtlCol="0">
            <a:spAutoFit/>
          </a:bodyPr>
          <a:lstStyle/>
          <a:p>
            <a:r>
              <a:rPr lang="en-GB" sz="1100" b="1" dirty="0"/>
              <a:t>Week 2 </a:t>
            </a:r>
            <a:r>
              <a:rPr lang="en-GB" sz="1100" dirty="0"/>
              <a:t>– Process data provided to date.</a:t>
            </a:r>
            <a:endParaRPr lang="en-GB" dirty="0"/>
          </a:p>
        </p:txBody>
      </p:sp>
      <p:sp>
        <p:nvSpPr>
          <p:cNvPr id="15" name="TextBox 14">
            <a:extLst>
              <a:ext uri="{FF2B5EF4-FFF2-40B4-BE49-F238E27FC236}">
                <a16:creationId xmlns:a16="http://schemas.microsoft.com/office/drawing/2014/main" id="{8F9026CE-6075-45BF-9C28-EABF8C93B600}"/>
              </a:ext>
            </a:extLst>
          </p:cNvPr>
          <p:cNvSpPr txBox="1"/>
          <p:nvPr/>
        </p:nvSpPr>
        <p:spPr>
          <a:xfrm>
            <a:off x="1161565" y="2176754"/>
            <a:ext cx="929639" cy="430887"/>
          </a:xfrm>
          <a:prstGeom prst="rect">
            <a:avLst/>
          </a:prstGeom>
          <a:noFill/>
        </p:spPr>
        <p:txBody>
          <a:bodyPr wrap="square">
            <a:spAutoFit/>
          </a:bodyPr>
          <a:lstStyle/>
          <a:p>
            <a:r>
              <a:rPr lang="en-GB" sz="1100" dirty="0"/>
              <a:t>1 week after quarter end</a:t>
            </a:r>
          </a:p>
        </p:txBody>
      </p:sp>
      <p:sp>
        <p:nvSpPr>
          <p:cNvPr id="16" name="TextBox 15">
            <a:extLst>
              <a:ext uri="{FF2B5EF4-FFF2-40B4-BE49-F238E27FC236}">
                <a16:creationId xmlns:a16="http://schemas.microsoft.com/office/drawing/2014/main" id="{21EF3713-CB19-48FC-B79A-6ACA5429BD9E}"/>
              </a:ext>
            </a:extLst>
          </p:cNvPr>
          <p:cNvSpPr txBox="1"/>
          <p:nvPr/>
        </p:nvSpPr>
        <p:spPr>
          <a:xfrm>
            <a:off x="3420590" y="3487699"/>
            <a:ext cx="1106468" cy="769441"/>
          </a:xfrm>
          <a:prstGeom prst="rect">
            <a:avLst/>
          </a:prstGeom>
          <a:noFill/>
        </p:spPr>
        <p:txBody>
          <a:bodyPr wrap="square" rtlCol="0">
            <a:spAutoFit/>
          </a:bodyPr>
          <a:lstStyle/>
          <a:p>
            <a:r>
              <a:rPr lang="en-GB" sz="1100" b="1" dirty="0"/>
              <a:t>Week 3</a:t>
            </a:r>
            <a:r>
              <a:rPr lang="en-GB" sz="1100" dirty="0"/>
              <a:t> – First reminders Issued.</a:t>
            </a:r>
            <a:endParaRPr lang="en-GB" dirty="0"/>
          </a:p>
        </p:txBody>
      </p:sp>
      <p:sp>
        <p:nvSpPr>
          <p:cNvPr id="17" name="TextBox 16">
            <a:extLst>
              <a:ext uri="{FF2B5EF4-FFF2-40B4-BE49-F238E27FC236}">
                <a16:creationId xmlns:a16="http://schemas.microsoft.com/office/drawing/2014/main" id="{FE9B11F4-CB98-4927-8A49-98307A3E63CE}"/>
              </a:ext>
            </a:extLst>
          </p:cNvPr>
          <p:cNvSpPr txBox="1"/>
          <p:nvPr/>
        </p:nvSpPr>
        <p:spPr>
          <a:xfrm>
            <a:off x="4489188" y="3489247"/>
            <a:ext cx="1040165" cy="938719"/>
          </a:xfrm>
          <a:prstGeom prst="rect">
            <a:avLst/>
          </a:prstGeom>
          <a:noFill/>
        </p:spPr>
        <p:txBody>
          <a:bodyPr wrap="square" rtlCol="0">
            <a:spAutoFit/>
          </a:bodyPr>
          <a:lstStyle/>
          <a:p>
            <a:r>
              <a:rPr lang="en-GB" sz="1100" b="1" dirty="0"/>
              <a:t>Week 4</a:t>
            </a:r>
            <a:r>
              <a:rPr lang="en-GB" sz="1100" dirty="0"/>
              <a:t> – Deadline. Chasers issued with AMs in CC </a:t>
            </a:r>
            <a:endParaRPr lang="en-GB" dirty="0"/>
          </a:p>
        </p:txBody>
      </p:sp>
      <p:sp>
        <p:nvSpPr>
          <p:cNvPr id="18" name="TextBox 17">
            <a:extLst>
              <a:ext uri="{FF2B5EF4-FFF2-40B4-BE49-F238E27FC236}">
                <a16:creationId xmlns:a16="http://schemas.microsoft.com/office/drawing/2014/main" id="{DED23CC9-1F16-4998-AFF9-61269BC23789}"/>
              </a:ext>
            </a:extLst>
          </p:cNvPr>
          <p:cNvSpPr txBox="1"/>
          <p:nvPr/>
        </p:nvSpPr>
        <p:spPr>
          <a:xfrm>
            <a:off x="5529352" y="3476100"/>
            <a:ext cx="1167535" cy="1446550"/>
          </a:xfrm>
          <a:prstGeom prst="rect">
            <a:avLst/>
          </a:prstGeom>
          <a:noFill/>
        </p:spPr>
        <p:txBody>
          <a:bodyPr wrap="square" rtlCol="0">
            <a:spAutoFit/>
          </a:bodyPr>
          <a:lstStyle/>
          <a:p>
            <a:r>
              <a:rPr lang="en-GB" sz="1100" b="1" dirty="0"/>
              <a:t>Week 5</a:t>
            </a:r>
            <a:r>
              <a:rPr lang="en-GB" sz="1100" dirty="0"/>
              <a:t> – Second chaser with AMs in CC. Direct emails to AMs to follow up where necessary</a:t>
            </a:r>
            <a:endParaRPr lang="en-GB" dirty="0"/>
          </a:p>
        </p:txBody>
      </p:sp>
      <p:sp>
        <p:nvSpPr>
          <p:cNvPr id="19" name="TextBox 18">
            <a:extLst>
              <a:ext uri="{FF2B5EF4-FFF2-40B4-BE49-F238E27FC236}">
                <a16:creationId xmlns:a16="http://schemas.microsoft.com/office/drawing/2014/main" id="{C3B122F5-03B8-49EA-BC83-C030282AD5CB}"/>
              </a:ext>
            </a:extLst>
          </p:cNvPr>
          <p:cNvSpPr txBox="1"/>
          <p:nvPr/>
        </p:nvSpPr>
        <p:spPr>
          <a:xfrm>
            <a:off x="6779118" y="3489247"/>
            <a:ext cx="1167529" cy="769441"/>
          </a:xfrm>
          <a:prstGeom prst="rect">
            <a:avLst/>
          </a:prstGeom>
          <a:noFill/>
        </p:spPr>
        <p:txBody>
          <a:bodyPr wrap="square" rtlCol="0">
            <a:spAutoFit/>
          </a:bodyPr>
          <a:lstStyle/>
          <a:p>
            <a:r>
              <a:rPr lang="en-GB" sz="1100" b="1" dirty="0"/>
              <a:t>Week 6</a:t>
            </a:r>
            <a:r>
              <a:rPr lang="en-GB" sz="1100" dirty="0"/>
              <a:t> – Final chaser with AM and FM in CC. </a:t>
            </a:r>
            <a:endParaRPr lang="en-GB" dirty="0"/>
          </a:p>
        </p:txBody>
      </p:sp>
      <p:sp>
        <p:nvSpPr>
          <p:cNvPr id="20" name="TextBox 19">
            <a:extLst>
              <a:ext uri="{FF2B5EF4-FFF2-40B4-BE49-F238E27FC236}">
                <a16:creationId xmlns:a16="http://schemas.microsoft.com/office/drawing/2014/main" id="{28915F9D-2CDF-4F4D-9CA8-F7A9ADB03C25}"/>
              </a:ext>
            </a:extLst>
          </p:cNvPr>
          <p:cNvSpPr txBox="1"/>
          <p:nvPr/>
        </p:nvSpPr>
        <p:spPr>
          <a:xfrm>
            <a:off x="1176035" y="3476633"/>
            <a:ext cx="1040176" cy="938719"/>
          </a:xfrm>
          <a:prstGeom prst="rect">
            <a:avLst/>
          </a:prstGeom>
          <a:noFill/>
        </p:spPr>
        <p:txBody>
          <a:bodyPr wrap="square" rtlCol="0">
            <a:spAutoFit/>
          </a:bodyPr>
          <a:lstStyle/>
          <a:p>
            <a:r>
              <a:rPr lang="en-GB" sz="1100" b="1" dirty="0"/>
              <a:t>Week 1 </a:t>
            </a:r>
            <a:r>
              <a:rPr lang="en-GB" sz="1100" dirty="0"/>
              <a:t>– Data requests issued to PMs with 4 week deadline.</a:t>
            </a:r>
            <a:endParaRPr lang="en-GB" dirty="0"/>
          </a:p>
        </p:txBody>
      </p:sp>
      <p:sp>
        <p:nvSpPr>
          <p:cNvPr id="21" name="TextBox 20">
            <a:extLst>
              <a:ext uri="{FF2B5EF4-FFF2-40B4-BE49-F238E27FC236}">
                <a16:creationId xmlns:a16="http://schemas.microsoft.com/office/drawing/2014/main" id="{71AF397F-E982-4F07-A37A-780136330BEC}"/>
              </a:ext>
            </a:extLst>
          </p:cNvPr>
          <p:cNvSpPr txBox="1"/>
          <p:nvPr/>
        </p:nvSpPr>
        <p:spPr>
          <a:xfrm>
            <a:off x="6793365" y="2174013"/>
            <a:ext cx="1206139" cy="430887"/>
          </a:xfrm>
          <a:prstGeom prst="rect">
            <a:avLst/>
          </a:prstGeom>
          <a:noFill/>
        </p:spPr>
        <p:txBody>
          <a:bodyPr wrap="square">
            <a:spAutoFit/>
          </a:bodyPr>
          <a:lstStyle/>
          <a:p>
            <a:r>
              <a:rPr lang="en-GB" sz="1100" dirty="0"/>
              <a:t>7 weeks after quarter end</a:t>
            </a:r>
          </a:p>
        </p:txBody>
      </p:sp>
      <p:sp>
        <p:nvSpPr>
          <p:cNvPr id="28" name="Content Placeholder 9">
            <a:extLst>
              <a:ext uri="{FF2B5EF4-FFF2-40B4-BE49-F238E27FC236}">
                <a16:creationId xmlns:a16="http://schemas.microsoft.com/office/drawing/2014/main" id="{A7409325-C44B-4940-8366-3C9981D3AAEB}"/>
              </a:ext>
            </a:extLst>
          </p:cNvPr>
          <p:cNvSpPr>
            <a:spLocks noGrp="1"/>
          </p:cNvSpPr>
          <p:nvPr>
            <p:ph idx="1"/>
          </p:nvPr>
        </p:nvSpPr>
        <p:spPr>
          <a:xfrm>
            <a:off x="637309" y="1327313"/>
            <a:ext cx="8309467" cy="4950777"/>
          </a:xfrm>
        </p:spPr>
        <p:txBody>
          <a:bodyPr/>
          <a:lstStyle/>
          <a:p>
            <a:pPr marL="0" indent="0" algn="just">
              <a:buNone/>
            </a:pPr>
            <a:r>
              <a:rPr lang="en-GB" dirty="0">
                <a:solidFill>
                  <a:schemeClr val="bg1">
                    <a:lumMod val="50000"/>
                  </a:schemeClr>
                </a:solidFill>
              </a:rPr>
              <a:t>Europa Capital has adopted a data escalation procedure in respect of data collection, with the intention to ensure key stakeholders and their responsibilities are defined, and to provide a formalised structure and timeline of the process from first data request to quarterly report production. A timeline of this escalation procedure and responsibilities is provided below:</a:t>
            </a:r>
          </a:p>
        </p:txBody>
      </p:sp>
    </p:spTree>
    <p:extLst>
      <p:ext uri="{BB962C8B-B14F-4D97-AF65-F5344CB8AC3E}">
        <p14:creationId xmlns:p14="http://schemas.microsoft.com/office/powerpoint/2010/main" val="2636537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219" y="-80537"/>
            <a:ext cx="7812677" cy="931862"/>
          </a:xfrm>
        </p:spPr>
        <p:txBody>
          <a:bodyPr/>
          <a:lstStyle/>
          <a:p>
            <a:r>
              <a:rPr lang="en-GB" sz="2600" dirty="0">
                <a:solidFill>
                  <a:schemeClr val="accent6"/>
                </a:solidFill>
                <a:latin typeface="Arno Pro Display" panose="02020502050506020403"/>
              </a:rPr>
              <a:t>Non-conformance</a:t>
            </a:r>
          </a:p>
        </p:txBody>
      </p:sp>
      <p:sp>
        <p:nvSpPr>
          <p:cNvPr id="6" name="Content Placeholder 9"/>
          <p:cNvSpPr>
            <a:spLocks noGrp="1"/>
          </p:cNvSpPr>
          <p:nvPr>
            <p:ph idx="1"/>
          </p:nvPr>
        </p:nvSpPr>
        <p:spPr>
          <a:xfrm>
            <a:off x="944245" y="1391766"/>
            <a:ext cx="7819651" cy="4950777"/>
          </a:xfrm>
        </p:spPr>
        <p:txBody>
          <a:bodyPr/>
          <a:lstStyle/>
          <a:p>
            <a:pPr marL="0" indent="0" algn="just">
              <a:buNone/>
            </a:pPr>
            <a:r>
              <a:rPr lang="en-GB" dirty="0"/>
              <a:t>Europa has established an approach to address non-conformance. Such issues may include, but are not limited to:</a:t>
            </a:r>
          </a:p>
          <a:p>
            <a:pPr algn="just"/>
            <a:r>
              <a:rPr lang="en-GB" dirty="0"/>
              <a:t>Incidences of non-compliance with environmental legislation, where Europa are served with any form of non-compliance notice</a:t>
            </a:r>
          </a:p>
          <a:p>
            <a:pPr algn="just"/>
            <a:r>
              <a:rPr lang="en-GB" dirty="0"/>
              <a:t>Internal or external ESG audit results that demonstrate serious faults or failures with EMS operation</a:t>
            </a:r>
          </a:p>
          <a:p>
            <a:pPr algn="just"/>
            <a:r>
              <a:rPr lang="en-GB" dirty="0"/>
              <a:t>Major spillage events where pollution materials reach water courses</a:t>
            </a:r>
          </a:p>
          <a:p>
            <a:pPr marL="0" indent="0" algn="just">
              <a:buNone/>
            </a:pPr>
            <a:endParaRPr lang="en-GB" dirty="0"/>
          </a:p>
          <a:p>
            <a:pPr marL="0" indent="0">
              <a:buNone/>
            </a:pPr>
            <a:r>
              <a:rPr lang="en-GB" dirty="0"/>
              <a:t>All events will be reported to the asset managers for immediate action. Action will include root cause analysis and development of corrective and preventative improvement plan.  The format of the improvement plan will depend on the scale of the incident, however, as a minimum the following details will be recorded:</a:t>
            </a:r>
          </a:p>
          <a:p>
            <a:pPr algn="just"/>
            <a:r>
              <a:rPr lang="en-GB" dirty="0"/>
              <a:t>Date of incident/non-conformance</a:t>
            </a:r>
          </a:p>
          <a:p>
            <a:pPr algn="just"/>
            <a:r>
              <a:rPr lang="en-GB" dirty="0"/>
              <a:t>Nature of incident/non-conformance</a:t>
            </a:r>
          </a:p>
          <a:p>
            <a:pPr algn="just"/>
            <a:r>
              <a:rPr lang="en-GB" dirty="0"/>
              <a:t>Action to correct the issue</a:t>
            </a:r>
          </a:p>
          <a:p>
            <a:pPr algn="just"/>
            <a:r>
              <a:rPr lang="en-GB" dirty="0"/>
              <a:t>Identified root cause(s)</a:t>
            </a:r>
          </a:p>
          <a:p>
            <a:pPr algn="just"/>
            <a:r>
              <a:rPr lang="en-GB" dirty="0"/>
              <a:t>Action to correct the cause(s)</a:t>
            </a:r>
          </a:p>
          <a:p>
            <a:pPr algn="just"/>
            <a:r>
              <a:rPr lang="en-GB" dirty="0"/>
              <a:t>Action/Update</a:t>
            </a:r>
          </a:p>
          <a:p>
            <a:pPr marL="0" indent="0" algn="just">
              <a:buNone/>
            </a:pPr>
            <a:endParaRPr lang="en-GB" dirty="0"/>
          </a:p>
          <a:p>
            <a:pPr marL="0" indent="0" algn="just">
              <a:buNone/>
            </a:pPr>
            <a:r>
              <a:rPr lang="en-GB" dirty="0"/>
              <a:t>A summary of issues and progress to implement corrective and preventative actions will be reported to and monitored by the Investment Committee. Where appropriate, the above details may be recorded in the fund level ‘Audit Log’ within the Funds’ Sustainability Action Plans (FSAPs) to highlight any recurring trends or isolated instances. </a:t>
            </a:r>
          </a:p>
        </p:txBody>
      </p:sp>
      <p:sp>
        <p:nvSpPr>
          <p:cNvPr id="5" name="Slide Number Placeholder 4"/>
          <p:cNvSpPr>
            <a:spLocks noGrp="1"/>
          </p:cNvSpPr>
          <p:nvPr>
            <p:ph type="sldNum" sz="quarter" idx="12"/>
          </p:nvPr>
        </p:nvSpPr>
        <p:spPr/>
        <p:txBody>
          <a:bodyPr/>
          <a:lstStyle/>
          <a:p>
            <a:fld id="{8FBF9E81-EB8F-0544-B4FB-9AFFA33323F3}" type="slidenum">
              <a:rPr lang="en-US" smtClean="0"/>
              <a:t>37</a:t>
            </a:fld>
            <a:endParaRPr lang="en-US" dirty="0"/>
          </a:p>
        </p:txBody>
      </p:sp>
    </p:spTree>
    <p:extLst>
      <p:ext uri="{BB962C8B-B14F-4D97-AF65-F5344CB8AC3E}">
        <p14:creationId xmlns:p14="http://schemas.microsoft.com/office/powerpoint/2010/main" val="2735718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88" y="-57105"/>
            <a:ext cx="7812677" cy="931862"/>
          </a:xfrm>
        </p:spPr>
        <p:txBody>
          <a:bodyPr/>
          <a:lstStyle/>
          <a:p>
            <a:r>
              <a:rPr lang="en-GB" sz="2600" dirty="0">
                <a:solidFill>
                  <a:schemeClr val="accent6"/>
                </a:solidFill>
                <a:latin typeface="Arno Pro Display" panose="02020502050506020403"/>
              </a:rPr>
              <a:t>Audit and Review</a:t>
            </a:r>
          </a:p>
        </p:txBody>
      </p:sp>
      <p:sp>
        <p:nvSpPr>
          <p:cNvPr id="6" name="Content Placeholder 9"/>
          <p:cNvSpPr>
            <a:spLocks noGrp="1"/>
          </p:cNvSpPr>
          <p:nvPr>
            <p:ph idx="1"/>
          </p:nvPr>
        </p:nvSpPr>
        <p:spPr>
          <a:xfrm>
            <a:off x="692727" y="1375287"/>
            <a:ext cx="8187272" cy="4950777"/>
          </a:xfrm>
        </p:spPr>
        <p:txBody>
          <a:bodyPr/>
          <a:lstStyle/>
          <a:p>
            <a:pPr marL="0" indent="0" algn="just">
              <a:buNone/>
            </a:pPr>
            <a:r>
              <a:rPr lang="en-GB" dirty="0"/>
              <a:t>To ensure the EMS remains fit for purpose, Europa will implement a periodic internal audit approach. This will consider aspects of the EMS (as set out within this document) and their continued effectiveness and suitability.</a:t>
            </a:r>
          </a:p>
          <a:p>
            <a:pPr marL="0" indent="0" algn="just">
              <a:buNone/>
            </a:pPr>
            <a:endParaRPr lang="en-GB" dirty="0"/>
          </a:p>
          <a:p>
            <a:pPr marL="0" indent="0" algn="just">
              <a:buNone/>
            </a:pPr>
            <a:r>
              <a:rPr lang="en-GB" dirty="0"/>
              <a:t>Europa may </a:t>
            </a:r>
            <a:r>
              <a:rPr lang="en-GB" dirty="0">
                <a:solidFill>
                  <a:schemeClr val="bg1">
                    <a:lumMod val="50000"/>
                  </a:schemeClr>
                </a:solidFill>
              </a:rPr>
              <a:t>choose to complete this review internally or appoint a specialist external consultant.</a:t>
            </a:r>
          </a:p>
          <a:p>
            <a:pPr marL="0" indent="0" algn="just">
              <a:buNone/>
            </a:pPr>
            <a:endParaRPr lang="en-GB" dirty="0">
              <a:solidFill>
                <a:schemeClr val="bg1">
                  <a:lumMod val="50000"/>
                </a:schemeClr>
              </a:solidFill>
            </a:endParaRPr>
          </a:p>
          <a:p>
            <a:pPr marL="0" indent="0" algn="just">
              <a:buNone/>
            </a:pPr>
            <a:r>
              <a:rPr lang="en-GB" dirty="0">
                <a:solidFill>
                  <a:schemeClr val="bg1">
                    <a:lumMod val="50000"/>
                  </a:schemeClr>
                </a:solidFill>
              </a:rPr>
              <a:t>Results will be reviewed by the ESG Committee and used to:</a:t>
            </a:r>
          </a:p>
          <a:p>
            <a:pPr algn="just"/>
            <a:r>
              <a:rPr lang="en-GB" dirty="0">
                <a:solidFill>
                  <a:schemeClr val="bg1">
                    <a:lumMod val="50000"/>
                  </a:schemeClr>
                </a:solidFill>
              </a:rPr>
              <a:t>Refine procedures and protocols</a:t>
            </a:r>
          </a:p>
          <a:p>
            <a:pPr algn="just"/>
            <a:r>
              <a:rPr lang="en-GB" dirty="0">
                <a:solidFill>
                  <a:schemeClr val="bg1">
                    <a:lumMod val="50000"/>
                  </a:schemeClr>
                </a:solidFill>
              </a:rPr>
              <a:t>Develop new objectives and targets</a:t>
            </a:r>
          </a:p>
          <a:p>
            <a:pPr algn="just"/>
            <a:r>
              <a:rPr lang="en-GB" dirty="0">
                <a:solidFill>
                  <a:schemeClr val="bg1">
                    <a:lumMod val="50000"/>
                  </a:schemeClr>
                </a:solidFill>
              </a:rPr>
              <a:t>Drive continual improvement</a:t>
            </a:r>
          </a:p>
          <a:p>
            <a:pPr algn="just"/>
            <a:r>
              <a:rPr lang="en-GB" dirty="0">
                <a:solidFill>
                  <a:schemeClr val="bg1">
                    <a:lumMod val="50000"/>
                  </a:schemeClr>
                </a:solidFill>
              </a:rPr>
              <a:t>Improve ESG and climate risk management.</a:t>
            </a:r>
          </a:p>
          <a:p>
            <a:pPr algn="just"/>
            <a:endParaRPr lang="en-GB" dirty="0"/>
          </a:p>
          <a:p>
            <a:pPr algn="just"/>
            <a:endParaRPr lang="en-GB" dirty="0"/>
          </a:p>
          <a:p>
            <a:pPr marL="0" indent="0" algn="just">
              <a:buNone/>
            </a:pPr>
            <a:endParaRPr lang="en-GB" dirty="0"/>
          </a:p>
          <a:p>
            <a:pPr marL="0" indent="0" algn="just">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38</a:t>
            </a:fld>
            <a:endParaRPr lang="en-US" dirty="0"/>
          </a:p>
        </p:txBody>
      </p:sp>
    </p:spTree>
    <p:extLst>
      <p:ext uri="{BB962C8B-B14F-4D97-AF65-F5344CB8AC3E}">
        <p14:creationId xmlns:p14="http://schemas.microsoft.com/office/powerpoint/2010/main" val="736403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p:cNvPicPr>
            <a:picLocks noChangeAspect="1"/>
          </p:cNvPicPr>
          <p:nvPr/>
        </p:nvPicPr>
        <p:blipFill rotWithShape="1">
          <a:blip r:embed="rId2">
            <a:extLst>
              <a:ext uri="{28A0092B-C50C-407E-A947-70E740481C1C}">
                <a14:useLocalDpi xmlns:a14="http://schemas.microsoft.com/office/drawing/2010/main" val="0"/>
              </a:ext>
            </a:extLst>
          </a:blip>
          <a:srcRect l="827" t="11849" r="12897" b="9782"/>
          <a:stretch/>
        </p:blipFill>
        <p:spPr>
          <a:xfrm flipH="1">
            <a:off x="0" y="197816"/>
            <a:ext cx="9144000" cy="649080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38046"/>
          <a:stretch/>
        </p:blipFill>
        <p:spPr>
          <a:xfrm>
            <a:off x="1" y="1926881"/>
            <a:ext cx="3932401" cy="4756959"/>
          </a:xfrm>
          <a:prstGeom prst="rect">
            <a:avLst/>
          </a:prstGeom>
        </p:spPr>
      </p:pic>
      <p:sp>
        <p:nvSpPr>
          <p:cNvPr id="7" name="Title 6"/>
          <p:cNvSpPr>
            <a:spLocks noGrp="1"/>
          </p:cNvSpPr>
          <p:nvPr>
            <p:ph type="ctrTitle"/>
          </p:nvPr>
        </p:nvSpPr>
        <p:spPr>
          <a:xfrm>
            <a:off x="698401" y="1926882"/>
            <a:ext cx="8184342" cy="4761733"/>
          </a:xfrm>
        </p:spPr>
        <p:txBody>
          <a:bodyPr/>
          <a:lstStyle/>
          <a:p>
            <a:r>
              <a:rPr lang="en-GB" sz="1500" dirty="0">
                <a:latin typeface="Calibri" panose="020F0502020204030204" pitchFamily="34" charset="0"/>
                <a:cs typeface="Calibri" panose="020F0502020204030204" pitchFamily="34" charset="0"/>
              </a:rPr>
              <a:t> </a:t>
            </a:r>
            <a:r>
              <a:rPr lang="en-GB" sz="1500" b="1" dirty="0">
                <a:latin typeface="Calibri" panose="020F0502020204030204" pitchFamily="34" charset="0"/>
                <a:cs typeface="Calibri" panose="020F0502020204030204" pitchFamily="34" charset="0"/>
              </a:rPr>
              <a:t>For External Support Contact</a:t>
            </a:r>
            <a:br>
              <a:rPr lang="en-GB" sz="1500" dirty="0">
                <a:latin typeface="Calibri" panose="020F0502020204030204" pitchFamily="34" charset="0"/>
                <a:cs typeface="Calibri" panose="020F0502020204030204" pitchFamily="34" charset="0"/>
              </a:rPr>
            </a:br>
            <a:br>
              <a:rPr lang="en-GB" sz="1500" dirty="0">
                <a:latin typeface="Calibri" panose="020F0502020204030204" pitchFamily="34" charset="0"/>
                <a:cs typeface="Calibri" panose="020F0502020204030204" pitchFamily="34" charset="0"/>
              </a:rPr>
            </a:br>
            <a:r>
              <a:rPr lang="en-GB" sz="1500" dirty="0">
                <a:latin typeface="Calibri" panose="020F0502020204030204" pitchFamily="34" charset="0"/>
                <a:cs typeface="Calibri" panose="020F0502020204030204" pitchFamily="34" charset="0"/>
              </a:rPr>
              <a:t>Paul Sutcliffe</a:t>
            </a:r>
            <a:br>
              <a:rPr lang="en-GB" sz="1500" dirty="0">
                <a:latin typeface="Calibri" panose="020F0502020204030204" pitchFamily="34" charset="0"/>
                <a:cs typeface="Calibri" panose="020F0502020204030204" pitchFamily="34" charset="0"/>
              </a:rPr>
            </a:br>
            <a:r>
              <a:rPr lang="en-GB" sz="1500" dirty="0">
                <a:latin typeface="Calibri" panose="020F0502020204030204" pitchFamily="34" charset="0"/>
                <a:cs typeface="Calibri" panose="020F0502020204030204" pitchFamily="34" charset="0"/>
              </a:rPr>
              <a:t>Director</a:t>
            </a:r>
            <a:br>
              <a:rPr lang="en-GB"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M:  +44 7557 529 104 </a:t>
            </a:r>
            <a:br>
              <a:rPr lang="en-US" sz="1500" dirty="0">
                <a:latin typeface="Calibri" panose="020F0502020204030204" pitchFamily="34" charset="0"/>
                <a:cs typeface="Calibri" panose="020F0502020204030204" pitchFamily="34" charset="0"/>
              </a:rPr>
            </a:br>
            <a:r>
              <a:rPr lang="en-GB" sz="1500" dirty="0">
                <a:latin typeface="Calibri" panose="020F0502020204030204" pitchFamily="34" charset="0"/>
                <a:cs typeface="Calibri" panose="020F0502020204030204" pitchFamily="34" charset="0"/>
              </a:rPr>
              <a:t>E: </a:t>
            </a:r>
            <a:r>
              <a:rPr lang="en-US" sz="1500" u="sng" dirty="0">
                <a:latin typeface="Calibri" panose="020F0502020204030204" pitchFamily="34" charset="0"/>
                <a:cs typeface="Calibri" panose="020F0502020204030204" pitchFamily="34" charset="0"/>
                <a:hlinkClick r:id="rId4"/>
              </a:rPr>
              <a:t>psutcliffe@evoraglobal.com</a:t>
            </a:r>
            <a:br>
              <a:rPr lang="en-US" sz="1500" u="sng" dirty="0">
                <a:latin typeface="Calibri" panose="020F0502020204030204" pitchFamily="34" charset="0"/>
                <a:cs typeface="Calibri" panose="020F0502020204030204" pitchFamily="34" charset="0"/>
              </a:rPr>
            </a:br>
            <a:br>
              <a:rPr lang="en-US" sz="1500" u="sng"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Katie Brown</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Senior Sustainability Consultant</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M: +(0)73 7661 8246</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E: </a:t>
            </a:r>
            <a:r>
              <a:rPr lang="en-US" sz="1500" u="sng" dirty="0">
                <a:latin typeface="Calibri" panose="020F0502020204030204" pitchFamily="34" charset="0"/>
                <a:cs typeface="Calibri" panose="020F0502020204030204" pitchFamily="34" charset="0"/>
              </a:rPr>
              <a:t>kbrown@evoraglobal.com</a:t>
            </a:r>
            <a:br>
              <a:rPr lang="en-GB" sz="1500" dirty="0">
                <a:latin typeface="Calibri" panose="020F0502020204030204" pitchFamily="34" charset="0"/>
                <a:cs typeface="Calibri" panose="020F0502020204030204" pitchFamily="34" charset="0"/>
              </a:rPr>
            </a:br>
            <a:br>
              <a:rPr lang="en-GB" sz="1500" dirty="0">
                <a:latin typeface="Calibri" panose="020F0502020204030204" pitchFamily="34" charset="0"/>
                <a:cs typeface="Calibri" panose="020F0502020204030204" pitchFamily="34" charset="0"/>
              </a:rPr>
            </a:br>
            <a:r>
              <a:rPr lang="en-GB" sz="1500" dirty="0">
                <a:latin typeface="Calibri" panose="020F0502020204030204" pitchFamily="34" charset="0"/>
                <a:cs typeface="Calibri" panose="020F0502020204030204" pitchFamily="34" charset="0"/>
              </a:rPr>
              <a:t>EVORA Global</a:t>
            </a:r>
            <a:br>
              <a:rPr lang="en-GB"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The Hop Exchange</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Suite 73-74, 24 Southwark Street</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London</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SE1 1TY</a:t>
            </a:r>
            <a:br>
              <a:rPr lang="en-US" sz="1500" dirty="0">
                <a:latin typeface="Calibri" panose="020F0502020204030204" pitchFamily="34" charset="0"/>
                <a:cs typeface="Calibri" panose="020F0502020204030204" pitchFamily="34" charset="0"/>
              </a:rPr>
            </a:br>
            <a:br>
              <a:rPr lang="en-US" sz="1500" dirty="0">
                <a:latin typeface="Calibri" panose="020F0502020204030204" pitchFamily="34" charset="0"/>
                <a:cs typeface="Calibri" panose="020F0502020204030204" pitchFamily="34" charset="0"/>
              </a:rPr>
            </a:br>
            <a:r>
              <a:rPr lang="en-GB" sz="1500" dirty="0">
                <a:latin typeface="Calibri" panose="020F0502020204030204" pitchFamily="34" charset="0"/>
                <a:cs typeface="Calibri" panose="020F0502020204030204" pitchFamily="34" charset="0"/>
              </a:rPr>
              <a:t>For more information on SIERA:</a:t>
            </a:r>
            <a:br>
              <a:rPr lang="en-GB"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W  </a:t>
            </a:r>
            <a:r>
              <a:rPr lang="en-GB" sz="1500" dirty="0">
                <a:latin typeface="Calibri" panose="020F0502020204030204" pitchFamily="34" charset="0"/>
                <a:cs typeface="Calibri" panose="020F0502020204030204" pitchFamily="34" charset="0"/>
                <a:hlinkClick r:id="rId5"/>
              </a:rPr>
              <a:t>https://evoraglobal.com/siera/</a:t>
            </a:r>
            <a:br>
              <a:rPr lang="en-GB" sz="1500" b="1" dirty="0">
                <a:latin typeface="Calibri" panose="020F0502020204030204" pitchFamily="34" charset="0"/>
                <a:cs typeface="Calibri" panose="020F0502020204030204" pitchFamily="34" charset="0"/>
              </a:rPr>
            </a:br>
            <a:br>
              <a:rPr lang="en-GB" sz="1500" dirty="0">
                <a:latin typeface="Calibri" panose="020F0502020204030204" pitchFamily="34" charset="0"/>
                <a:cs typeface="Calibri" panose="020F0502020204030204" pitchFamily="34" charset="0"/>
              </a:rPr>
            </a:br>
            <a:r>
              <a:rPr lang="en-GB" sz="1500" dirty="0">
                <a:latin typeface="Calibri" panose="020F0502020204030204" pitchFamily="34" charset="0"/>
                <a:cs typeface="Calibri" panose="020F0502020204030204" pitchFamily="34" charset="0"/>
              </a:rPr>
              <a:t> </a:t>
            </a:r>
            <a:r>
              <a:rPr lang="en-US" sz="1500" b="1" dirty="0">
                <a:latin typeface="Calibri" panose="020F0502020204030204" pitchFamily="34" charset="0"/>
                <a:cs typeface="Calibri" panose="020F0502020204030204" pitchFamily="34" charset="0"/>
              </a:rPr>
              <a:t>W</a:t>
            </a:r>
            <a:r>
              <a:rPr lang="en-US" sz="1500" dirty="0">
                <a:latin typeface="Calibri" panose="020F0502020204030204" pitchFamily="34" charset="0"/>
                <a:cs typeface="Calibri" panose="020F0502020204030204" pitchFamily="34" charset="0"/>
              </a:rPr>
              <a:t> </a:t>
            </a:r>
            <a:r>
              <a:rPr lang="en-US" sz="1500" u="sng" dirty="0">
                <a:latin typeface="Calibri" panose="020F0502020204030204" pitchFamily="34" charset="0"/>
                <a:cs typeface="Calibri" panose="020F0502020204030204" pitchFamily="34" charset="0"/>
                <a:hlinkClick r:id="rId6"/>
              </a:rPr>
              <a:t>www.evoraglobal.com</a:t>
            </a:r>
            <a:r>
              <a:rPr lang="en-US" sz="1500" dirty="0">
                <a:latin typeface="Calibri" panose="020F0502020204030204" pitchFamily="34" charset="0"/>
                <a:cs typeface="Calibri" panose="020F0502020204030204" pitchFamily="34" charset="0"/>
              </a:rPr>
              <a:t> | </a:t>
            </a:r>
            <a:r>
              <a:rPr lang="en-US" sz="1500" b="1" dirty="0">
                <a:latin typeface="Calibri" panose="020F0502020204030204" pitchFamily="34" charset="0"/>
                <a:cs typeface="Calibri" panose="020F0502020204030204" pitchFamily="34" charset="0"/>
              </a:rPr>
              <a:t>Twitter </a:t>
            </a:r>
            <a:r>
              <a:rPr lang="en-US" sz="1500" u="sng" dirty="0">
                <a:latin typeface="Calibri" panose="020F0502020204030204" pitchFamily="34" charset="0"/>
                <a:cs typeface="Calibri" panose="020F0502020204030204" pitchFamily="34" charset="0"/>
                <a:hlinkClick r:id="rId7"/>
              </a:rPr>
              <a:t>@evoraglobal</a:t>
            </a:r>
            <a:r>
              <a:rPr lang="en-US" sz="1500" b="1" dirty="0">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rPr>
              <a:t>| </a:t>
            </a:r>
            <a:r>
              <a:rPr lang="en-US" sz="1500" b="1" dirty="0">
                <a:latin typeface="Calibri" panose="020F0502020204030204" pitchFamily="34" charset="0"/>
                <a:cs typeface="Calibri" panose="020F0502020204030204" pitchFamily="34" charset="0"/>
              </a:rPr>
              <a:t>LinkedIn</a:t>
            </a:r>
            <a:r>
              <a:rPr lang="en-US" sz="1500" dirty="0">
                <a:latin typeface="Calibri" panose="020F0502020204030204" pitchFamily="34" charset="0"/>
                <a:cs typeface="Calibri" panose="020F0502020204030204" pitchFamily="34" charset="0"/>
              </a:rPr>
              <a:t> </a:t>
            </a:r>
            <a:r>
              <a:rPr lang="en-US" sz="1500" u="sng" dirty="0">
                <a:latin typeface="Calibri" panose="020F0502020204030204" pitchFamily="34" charset="0"/>
                <a:cs typeface="Calibri" panose="020F0502020204030204" pitchFamily="34" charset="0"/>
                <a:hlinkClick r:id="rId8"/>
              </a:rPr>
              <a:t>www.linkedin.com/company/evora-global</a:t>
            </a:r>
            <a:r>
              <a:rPr lang="en-GB" sz="1500" b="1" dirty="0">
                <a:latin typeface="Calibri" panose="020F0502020204030204" pitchFamily="34" charset="0"/>
                <a:cs typeface="Calibri" panose="020F0502020204030204" pitchFamily="34" charset="0"/>
              </a:rPr>
              <a:t> </a:t>
            </a:r>
            <a:br>
              <a:rPr lang="en-GB" sz="1500" dirty="0">
                <a:latin typeface="Calibri" panose="020F0502020204030204" pitchFamily="34" charset="0"/>
                <a:cs typeface="Calibri" panose="020F0502020204030204" pitchFamily="34" charset="0"/>
              </a:rPr>
            </a:br>
            <a:endParaRPr lang="en-US" sz="1500" dirty="0">
              <a:solidFill>
                <a:schemeClr val="bg2">
                  <a:lumMod val="50000"/>
                </a:schemeClr>
              </a:solidFill>
              <a:latin typeface="Calibri" panose="020F0502020204030204" pitchFamily="34" charset="0"/>
              <a:cs typeface="Calibri" panose="020F0502020204030204" pitchFamily="34" charset="0"/>
            </a:endParaRPr>
          </a:p>
        </p:txBody>
      </p:sp>
      <p:sp>
        <p:nvSpPr>
          <p:cNvPr id="19" name="Rectangle 18"/>
          <p:cNvSpPr/>
          <p:nvPr/>
        </p:nvSpPr>
        <p:spPr>
          <a:xfrm>
            <a:off x="5966920" y="193039"/>
            <a:ext cx="3177080" cy="5599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pic>
        <p:nvPicPr>
          <p:cNvPr id="20" name="Picture 19"/>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8401" y="298400"/>
            <a:ext cx="2060028" cy="1023642"/>
          </a:xfrm>
          <a:prstGeom prst="rect">
            <a:avLst/>
          </a:prstGeom>
        </p:spPr>
      </p:pic>
    </p:spTree>
    <p:extLst>
      <p:ext uri="{BB962C8B-B14F-4D97-AF65-F5344CB8AC3E}">
        <p14:creationId xmlns:p14="http://schemas.microsoft.com/office/powerpoint/2010/main" val="85166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28" y="-85292"/>
            <a:ext cx="8326959" cy="931862"/>
          </a:xfrm>
        </p:spPr>
        <p:txBody>
          <a:bodyPr/>
          <a:lstStyle/>
          <a:p>
            <a:r>
              <a:rPr lang="en-GB" sz="2600" i="0" dirty="0">
                <a:solidFill>
                  <a:srgbClr val="620920"/>
                </a:solidFill>
                <a:latin typeface="Arno Pro Display" panose="02020502050506020403" pitchFamily="18" charset="0"/>
              </a:rPr>
              <a:t>ESG Policies and Documents Navigation</a:t>
            </a:r>
            <a:endParaRPr lang="en-GB" sz="2600" i="0" dirty="0">
              <a:solidFill>
                <a:srgbClr val="620920"/>
              </a:solidFill>
              <a:latin typeface="Arno Pro Display" panose="02020502050506020403"/>
            </a:endParaRPr>
          </a:p>
        </p:txBody>
      </p:sp>
      <p:sp>
        <p:nvSpPr>
          <p:cNvPr id="5" name="Slide Number Placeholder 4"/>
          <p:cNvSpPr>
            <a:spLocks noGrp="1"/>
          </p:cNvSpPr>
          <p:nvPr>
            <p:ph type="sldNum" sz="quarter" idx="12"/>
          </p:nvPr>
        </p:nvSpPr>
        <p:spPr/>
        <p:txBody>
          <a:bodyPr/>
          <a:lstStyle/>
          <a:p>
            <a:fld id="{8FBF9E81-EB8F-0544-B4FB-9AFFA33323F3}" type="slidenum">
              <a:rPr lang="en-US" smtClean="0"/>
              <a:t>4</a:t>
            </a:fld>
            <a:endParaRPr lang="en-US" dirty="0"/>
          </a:p>
        </p:txBody>
      </p:sp>
      <p:sp>
        <p:nvSpPr>
          <p:cNvPr id="12" name="Rectangle 5"/>
          <p:cNvSpPr>
            <a:spLocks noChangeArrowheads="1"/>
          </p:cNvSpPr>
          <p:nvPr/>
        </p:nvSpPr>
        <p:spPr bwMode="auto">
          <a:xfrm>
            <a:off x="794327" y="-1666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Rectangle 6"/>
          <p:cNvSpPr>
            <a:spLocks noChangeArrowheads="1"/>
          </p:cNvSpPr>
          <p:nvPr/>
        </p:nvSpPr>
        <p:spPr bwMode="auto">
          <a:xfrm>
            <a:off x="794327" y="-1209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extBox 9">
            <a:extLst>
              <a:ext uri="{FF2B5EF4-FFF2-40B4-BE49-F238E27FC236}">
                <a16:creationId xmlns:a16="http://schemas.microsoft.com/office/drawing/2014/main" id="{7C53BC17-F6ED-4221-AAC2-7B99D54F40A7}"/>
              </a:ext>
            </a:extLst>
          </p:cNvPr>
          <p:cNvSpPr txBox="1"/>
          <p:nvPr/>
        </p:nvSpPr>
        <p:spPr>
          <a:xfrm>
            <a:off x="794327" y="989901"/>
            <a:ext cx="7796000" cy="600164"/>
          </a:xfrm>
          <a:prstGeom prst="rect">
            <a:avLst/>
          </a:prstGeom>
          <a:noFill/>
        </p:spPr>
        <p:txBody>
          <a:bodyPr wrap="square" rtlCol="0">
            <a:spAutoFit/>
          </a:bodyPr>
          <a:lstStyle/>
          <a:p>
            <a:r>
              <a:rPr lang="en-GB" sz="1100" dirty="0">
                <a:latin typeface="Georgia" panose="02040502050405020303" pitchFamily="18" charset="0"/>
              </a:rPr>
              <a:t>The diagram below sets out Europa Capital’s policy documents relating to the management of ESG and climate related risks and opportunities throughout our organisation. This document, the Europa Capital Corporate Environmental Management System (EMS) sets out our approach. </a:t>
            </a:r>
          </a:p>
        </p:txBody>
      </p:sp>
      <p:graphicFrame>
        <p:nvGraphicFramePr>
          <p:cNvPr id="3" name="Diagram 2">
            <a:extLst>
              <a:ext uri="{FF2B5EF4-FFF2-40B4-BE49-F238E27FC236}">
                <a16:creationId xmlns:a16="http://schemas.microsoft.com/office/drawing/2014/main" id="{BFDB0BEB-1D86-4E3C-8CA1-02D9F225FB1F}"/>
              </a:ext>
            </a:extLst>
          </p:cNvPr>
          <p:cNvGraphicFramePr/>
          <p:nvPr>
            <p:extLst>
              <p:ext uri="{D42A27DB-BD31-4B8C-83A1-F6EECF244321}">
                <p14:modId xmlns:p14="http://schemas.microsoft.com/office/powerpoint/2010/main" val="2229667632"/>
              </p:ext>
            </p:extLst>
          </p:nvPr>
        </p:nvGraphicFramePr>
        <p:xfrm>
          <a:off x="794327" y="2147968"/>
          <a:ext cx="7796001" cy="1358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82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700" y="-70032"/>
            <a:ext cx="7792372" cy="931862"/>
          </a:xfrm>
        </p:spPr>
        <p:txBody>
          <a:bodyPr/>
          <a:lstStyle/>
          <a:p>
            <a:r>
              <a:rPr lang="en-US" sz="2600" kern="0" spc="-50" dirty="0">
                <a:solidFill>
                  <a:schemeClr val="accent4"/>
                </a:solidFill>
                <a:latin typeface="Arno Pro Display" panose="02020502050506020403" pitchFamily="18" charset="0"/>
              </a:rPr>
              <a:t> </a:t>
            </a:r>
            <a:r>
              <a:rPr lang="en-US" sz="2600" kern="0" spc="-50" dirty="0">
                <a:solidFill>
                  <a:srgbClr val="620920"/>
                </a:solidFill>
                <a:latin typeface="Arno Pro Display" panose="02020502050506020403"/>
              </a:rPr>
              <a:t>Overview</a:t>
            </a:r>
          </a:p>
        </p:txBody>
      </p:sp>
      <p:sp>
        <p:nvSpPr>
          <p:cNvPr id="6" name="Content Placeholder 5"/>
          <p:cNvSpPr>
            <a:spLocks noGrp="1"/>
          </p:cNvSpPr>
          <p:nvPr>
            <p:ph idx="1"/>
          </p:nvPr>
        </p:nvSpPr>
        <p:spPr>
          <a:xfrm>
            <a:off x="738553" y="1466105"/>
            <a:ext cx="8017519" cy="4613556"/>
          </a:xfrm>
        </p:spPr>
        <p:txBody>
          <a:bodyPr vert="horz" lIns="0" tIns="0" rIns="180000" bIns="0" rtlCol="0">
            <a:noAutofit/>
          </a:bodyPr>
          <a:lstStyle/>
          <a:p>
            <a:pPr marL="0" indent="0">
              <a:buNone/>
            </a:pPr>
            <a:r>
              <a:rPr lang="en-GB" sz="1100" dirty="0">
                <a:solidFill>
                  <a:schemeClr val="bg1">
                    <a:lumMod val="50000"/>
                  </a:schemeClr>
                </a:solidFill>
              </a:rPr>
              <a:t>As real estate investment manager, Europa Capital recognises the importance of ensuring that Environmental, Social and Governance (ESG) risks are identified, assessed, and where possible and appropriate, managed and mitigated during the investment decision making process. ESG risks and opportunities across Europa’s business activities are identified and ESG commitments  are set out within the Mission Statement, approved by the Investment Committee. </a:t>
            </a:r>
          </a:p>
          <a:p>
            <a:pPr marL="0" indent="0">
              <a:buNone/>
            </a:pPr>
            <a:r>
              <a:rPr lang="en-GB" sz="1100" dirty="0"/>
              <a:t>To monitor, measure and achieve these commitments, we have established an Environmental Management System (EMS) aligned to the internationally recognised standard, ISO 14001. </a:t>
            </a:r>
          </a:p>
          <a:p>
            <a:pPr marL="0" indent="0">
              <a:spcAft>
                <a:spcPts val="300"/>
              </a:spcAft>
              <a:buNone/>
            </a:pPr>
            <a:r>
              <a:rPr lang="en-GB" sz="1100" dirty="0"/>
              <a:t>This framework will ensure:</a:t>
            </a:r>
          </a:p>
          <a:p>
            <a:pPr algn="just">
              <a:spcAft>
                <a:spcPts val="300"/>
              </a:spcAft>
            </a:pPr>
            <a:r>
              <a:rPr lang="en-GB" sz="1100" dirty="0"/>
              <a:t>Identification of stakeholders’ needs and expectations and targeted approaches.</a:t>
            </a:r>
          </a:p>
          <a:p>
            <a:pPr algn="just">
              <a:spcAft>
                <a:spcPts val="300"/>
              </a:spcAft>
            </a:pPr>
            <a:r>
              <a:rPr lang="en-GB" sz="1100" dirty="0"/>
              <a:t>Environmental risks and opportunities are understood at a corporate, fund and asset level. </a:t>
            </a:r>
          </a:p>
          <a:p>
            <a:pPr algn="just">
              <a:spcAft>
                <a:spcPts val="300"/>
              </a:spcAft>
            </a:pPr>
            <a:r>
              <a:rPr lang="en-GB" sz="1100" dirty="0"/>
              <a:t>The introduction of minimum fund level requirements relating to compliance management, risk control, and environmental performance. </a:t>
            </a:r>
          </a:p>
          <a:p>
            <a:pPr algn="just">
              <a:spcAft>
                <a:spcPts val="300"/>
              </a:spcAft>
            </a:pPr>
            <a:r>
              <a:rPr lang="en-GB" sz="1100" dirty="0"/>
              <a:t>Corporate level objectives and targets are set, progressed and reviewed.</a:t>
            </a:r>
          </a:p>
          <a:p>
            <a:pPr algn="just">
              <a:spcAft>
                <a:spcPts val="300"/>
              </a:spcAft>
            </a:pPr>
            <a:r>
              <a:rPr lang="en-GB" sz="1100" dirty="0"/>
              <a:t>Processes are standardised and accountable through structured operational controls and procedures.</a:t>
            </a:r>
          </a:p>
          <a:p>
            <a:pPr algn="just">
              <a:spcAft>
                <a:spcPts val="300"/>
              </a:spcAft>
            </a:pPr>
            <a:r>
              <a:rPr lang="en-GB" sz="1100" dirty="0"/>
              <a:t>Regular monitoring of environmental performance, communication of improvement actions and reporting of non-conformances. </a:t>
            </a:r>
          </a:p>
          <a:p>
            <a:pPr marL="0" indent="0" algn="just">
              <a:spcAft>
                <a:spcPts val="300"/>
              </a:spcAft>
              <a:buNone/>
            </a:pPr>
            <a:endParaRPr lang="en-GB" sz="1100" dirty="0"/>
          </a:p>
          <a:p>
            <a:pPr marL="0" indent="0">
              <a:buNone/>
            </a:pPr>
            <a:r>
              <a:rPr lang="en-GB" sz="1100" dirty="0"/>
              <a:t>This approach to doing business ensures we understand our risks and opportunities (specifically in relation to ESG issues), implement necessary controls and, where appropriate, improvement plans. This EMS has been specifically designed to align with Europa’s own approach to management in general, yet is adaptable to any dissimilarities across its European Markets. This document should be utilised to increase awareness of ESG risk and opportunities, which may need to be addressed and monitored, and to highlight areas where specialist external support may be required. Ultimately, it will help us achieve our aims and add value to our investments. </a:t>
            </a:r>
          </a:p>
          <a:p>
            <a:pPr marL="0" indent="0" algn="just">
              <a:spcAft>
                <a:spcPts val="300"/>
              </a:spcAft>
              <a:buNone/>
            </a:pPr>
            <a:endParaRPr lang="en-GB" sz="1100" dirty="0"/>
          </a:p>
          <a:p>
            <a:pPr marL="0" indent="0" algn="just">
              <a:spcAft>
                <a:spcPts val="300"/>
              </a:spcAft>
              <a:buNone/>
            </a:pPr>
            <a:endParaRPr lang="en-GB" sz="1100" dirty="0"/>
          </a:p>
          <a:p>
            <a:pPr marL="0" indent="0" algn="just">
              <a:spcAft>
                <a:spcPts val="300"/>
              </a:spcAft>
              <a:buNone/>
            </a:pPr>
            <a:endParaRPr lang="en-GB" sz="1100" dirty="0"/>
          </a:p>
          <a:p>
            <a:pPr marL="0" indent="0" algn="just">
              <a:spcAft>
                <a:spcPts val="300"/>
              </a:spcAft>
              <a:buNone/>
            </a:pPr>
            <a:endParaRPr lang="en-GB" sz="1100" dirty="0">
              <a:latin typeface="Arno Pro Display" panose="02020502050506020403" pitchFamily="18" charset="0"/>
            </a:endParaRPr>
          </a:p>
        </p:txBody>
      </p:sp>
      <p:sp>
        <p:nvSpPr>
          <p:cNvPr id="4" name="Slide Number Placeholder 3"/>
          <p:cNvSpPr>
            <a:spLocks noGrp="1"/>
          </p:cNvSpPr>
          <p:nvPr>
            <p:ph type="sldNum" sz="quarter" idx="12"/>
          </p:nvPr>
        </p:nvSpPr>
        <p:spPr/>
        <p:txBody>
          <a:bodyPr/>
          <a:lstStyle/>
          <a:p>
            <a:fld id="{8FBF9E81-EB8F-0544-B4FB-9AFFA33323F3}" type="slidenum">
              <a:rPr lang="en-US" smtClean="0">
                <a:solidFill>
                  <a:srgbClr val="4C4C4C">
                    <a:tint val="75000"/>
                  </a:srgbClr>
                </a:solidFill>
              </a:rPr>
              <a:pPr/>
              <a:t>5</a:t>
            </a:fld>
            <a:endParaRPr lang="en-US" dirty="0">
              <a:solidFill>
                <a:srgbClr val="4C4C4C">
                  <a:tint val="75000"/>
                </a:srgbClr>
              </a:solidFill>
            </a:endParaRPr>
          </a:p>
        </p:txBody>
      </p:sp>
    </p:spTree>
    <p:extLst>
      <p:ext uri="{BB962C8B-B14F-4D97-AF65-F5344CB8AC3E}">
        <p14:creationId xmlns:p14="http://schemas.microsoft.com/office/powerpoint/2010/main" val="62686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28" y="-85292"/>
            <a:ext cx="8326959" cy="931862"/>
          </a:xfrm>
        </p:spPr>
        <p:txBody>
          <a:bodyPr/>
          <a:lstStyle/>
          <a:p>
            <a:r>
              <a:rPr lang="en-GB" sz="2600" dirty="0">
                <a:solidFill>
                  <a:schemeClr val="accent4"/>
                </a:solidFill>
                <a:latin typeface="Arno Pro Display" panose="02020502050506020403" pitchFamily="18" charset="0"/>
              </a:rPr>
              <a:t> </a:t>
            </a:r>
            <a:r>
              <a:rPr lang="en-GB" sz="2600" dirty="0">
                <a:solidFill>
                  <a:schemeClr val="accent6"/>
                </a:solidFill>
                <a:latin typeface="Arno Pro Display" panose="02020502050506020403"/>
              </a:rPr>
              <a:t>Framework Summary</a:t>
            </a:r>
          </a:p>
        </p:txBody>
      </p:sp>
      <p:sp>
        <p:nvSpPr>
          <p:cNvPr id="5" name="Slide Number Placeholder 4"/>
          <p:cNvSpPr>
            <a:spLocks noGrp="1"/>
          </p:cNvSpPr>
          <p:nvPr>
            <p:ph type="sldNum" sz="quarter" idx="12"/>
          </p:nvPr>
        </p:nvSpPr>
        <p:spPr/>
        <p:txBody>
          <a:bodyPr/>
          <a:lstStyle/>
          <a:p>
            <a:fld id="{8FBF9E81-EB8F-0544-B4FB-9AFFA33323F3}" type="slidenum">
              <a:rPr lang="en-US" smtClean="0"/>
              <a:t>6</a:t>
            </a:fld>
            <a:endParaRPr lang="en-US" dirty="0"/>
          </a:p>
        </p:txBody>
      </p:sp>
      <p:sp>
        <p:nvSpPr>
          <p:cNvPr id="12" name="Rectangle 5"/>
          <p:cNvSpPr>
            <a:spLocks noChangeArrowheads="1"/>
          </p:cNvSpPr>
          <p:nvPr/>
        </p:nvSpPr>
        <p:spPr bwMode="auto">
          <a:xfrm>
            <a:off x="794327" y="-1666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Rectangle 6"/>
          <p:cNvSpPr>
            <a:spLocks noChangeArrowheads="1"/>
          </p:cNvSpPr>
          <p:nvPr/>
        </p:nvSpPr>
        <p:spPr bwMode="auto">
          <a:xfrm>
            <a:off x="794327" y="-1209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78" name="Group 77"/>
          <p:cNvGrpSpPr/>
          <p:nvPr/>
        </p:nvGrpSpPr>
        <p:grpSpPr>
          <a:xfrm>
            <a:off x="704500" y="1294346"/>
            <a:ext cx="8318165" cy="5244566"/>
            <a:chOff x="500569" y="1206167"/>
            <a:chExt cx="8318165" cy="5244566"/>
          </a:xfrm>
        </p:grpSpPr>
        <p:sp>
          <p:nvSpPr>
            <p:cNvPr id="28" name="Rectangle: Rounded Corners 27"/>
            <p:cNvSpPr/>
            <p:nvPr/>
          </p:nvSpPr>
          <p:spPr>
            <a:xfrm>
              <a:off x="609094" y="1206167"/>
              <a:ext cx="8209640" cy="5244566"/>
            </a:xfrm>
            <a:prstGeom prst="roundRect">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7" name="Group 26"/>
            <p:cNvGrpSpPr/>
            <p:nvPr/>
          </p:nvGrpSpPr>
          <p:grpSpPr>
            <a:xfrm>
              <a:off x="1361440" y="1865075"/>
              <a:ext cx="6633737" cy="4086506"/>
              <a:chOff x="1289457" y="1576104"/>
              <a:chExt cx="7015198" cy="4332057"/>
            </a:xfrm>
          </p:grpSpPr>
          <p:sp>
            <p:nvSpPr>
              <p:cNvPr id="19" name="Rectangle: Rounded Corners 18"/>
              <p:cNvSpPr/>
              <p:nvPr/>
            </p:nvSpPr>
            <p:spPr>
              <a:xfrm>
                <a:off x="1289457" y="1576104"/>
                <a:ext cx="7015198" cy="4332057"/>
              </a:xfrm>
              <a:prstGeom prst="roundRect">
                <a:avLst/>
              </a:prstGeom>
              <a:solidFill>
                <a:schemeClr val="tx1">
                  <a:alpha val="20000"/>
                </a:schemeClr>
              </a:solidFill>
              <a:ln w="25400">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6" name="Group 25"/>
              <p:cNvGrpSpPr/>
              <p:nvPr/>
            </p:nvGrpSpPr>
            <p:grpSpPr>
              <a:xfrm>
                <a:off x="1323216" y="1595321"/>
                <a:ext cx="6773949" cy="4018154"/>
                <a:chOff x="1188088" y="1779597"/>
                <a:chExt cx="6773949" cy="4018154"/>
              </a:xfrm>
            </p:grpSpPr>
            <p:grpSp>
              <p:nvGrpSpPr>
                <p:cNvPr id="6" name="Group 5"/>
                <p:cNvGrpSpPr/>
                <p:nvPr/>
              </p:nvGrpSpPr>
              <p:grpSpPr>
                <a:xfrm>
                  <a:off x="1188088" y="2102628"/>
                  <a:ext cx="6773949" cy="3695123"/>
                  <a:chOff x="1127125" y="2583958"/>
                  <a:chExt cx="6773949" cy="3695123"/>
                </a:xfrm>
              </p:grpSpPr>
              <p:graphicFrame>
                <p:nvGraphicFramePr>
                  <p:cNvPr id="8" name="Diagram 7"/>
                  <p:cNvGraphicFramePr/>
                  <p:nvPr>
                    <p:extLst>
                      <p:ext uri="{D42A27DB-BD31-4B8C-83A1-F6EECF244321}">
                        <p14:modId xmlns:p14="http://schemas.microsoft.com/office/powerpoint/2010/main" val="1207046176"/>
                      </p:ext>
                    </p:extLst>
                  </p:nvPr>
                </p:nvGraphicFramePr>
                <p:xfrm>
                  <a:off x="1127125" y="2583958"/>
                  <a:ext cx="6773949" cy="369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3891488" y="3754249"/>
                    <a:ext cx="1325197" cy="125647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Leadership</a:t>
                    </a:r>
                  </a:p>
                </p:txBody>
              </p:sp>
            </p:grpSp>
            <p:sp>
              <p:nvSpPr>
                <p:cNvPr id="16" name="Arrow: Down 15"/>
                <p:cNvSpPr/>
                <p:nvPr/>
              </p:nvSpPr>
              <p:spPr>
                <a:xfrm rot="5400000">
                  <a:off x="4453237" y="5453345"/>
                  <a:ext cx="295491" cy="19719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Arrow: Down 16"/>
                <p:cNvSpPr/>
                <p:nvPr/>
              </p:nvSpPr>
              <p:spPr>
                <a:xfrm rot="10800000">
                  <a:off x="2811935" y="3841730"/>
                  <a:ext cx="295491" cy="19719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TextBox 22"/>
                <p:cNvSpPr txBox="1"/>
                <p:nvPr/>
              </p:nvSpPr>
              <p:spPr>
                <a:xfrm>
                  <a:off x="2991861" y="1779597"/>
                  <a:ext cx="3420777" cy="28963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200" kern="1200" dirty="0">
                      <a:solidFill>
                        <a:srgbClr val="707070"/>
                      </a:solidFill>
                      <a:cs typeface="Arial" panose="020B0604020202020204" pitchFamily="34" charset="0"/>
                    </a:rPr>
                    <a:t>Scope of Environmental Management System</a:t>
                  </a:r>
                </a:p>
              </p:txBody>
            </p:sp>
            <p:sp>
              <p:nvSpPr>
                <p:cNvPr id="24" name="Arrow: Down 23"/>
                <p:cNvSpPr/>
                <p:nvPr/>
              </p:nvSpPr>
              <p:spPr>
                <a:xfrm>
                  <a:off x="6045565" y="3841587"/>
                  <a:ext cx="295491" cy="19719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Arrow: Down 24"/>
                <p:cNvSpPr/>
                <p:nvPr/>
              </p:nvSpPr>
              <p:spPr>
                <a:xfrm rot="16200000">
                  <a:off x="4455906" y="2251513"/>
                  <a:ext cx="295491" cy="19719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77" name="Group 76"/>
            <p:cNvGrpSpPr/>
            <p:nvPr/>
          </p:nvGrpSpPr>
          <p:grpSpPr>
            <a:xfrm>
              <a:off x="500569" y="1328239"/>
              <a:ext cx="8282559" cy="5117231"/>
              <a:chOff x="500569" y="1328239"/>
              <a:chExt cx="8282559" cy="5117231"/>
            </a:xfrm>
          </p:grpSpPr>
          <p:sp>
            <p:nvSpPr>
              <p:cNvPr id="29" name="TextBox 28"/>
              <p:cNvSpPr txBox="1"/>
              <p:nvPr/>
            </p:nvSpPr>
            <p:spPr>
              <a:xfrm>
                <a:off x="3468801" y="1414001"/>
                <a:ext cx="2517907" cy="307777"/>
              </a:xfrm>
              <a:prstGeom prst="rect">
                <a:avLst/>
              </a:prstGeom>
              <a:noFill/>
            </p:spPr>
            <p:txBody>
              <a:bodyPr wrap="square" rtlCol="0">
                <a:spAutoFit/>
              </a:bodyPr>
              <a:lstStyle/>
              <a:p>
                <a:pPr algn="ctr"/>
                <a:r>
                  <a:rPr lang="en-GB" sz="1400" dirty="0"/>
                  <a:t>Context of the Organisation</a:t>
                </a:r>
              </a:p>
            </p:txBody>
          </p:sp>
          <p:sp>
            <p:nvSpPr>
              <p:cNvPr id="30" name="TextBox 29"/>
              <p:cNvSpPr txBox="1"/>
              <p:nvPr/>
            </p:nvSpPr>
            <p:spPr>
              <a:xfrm>
                <a:off x="7378573" y="1328239"/>
                <a:ext cx="1404555" cy="600164"/>
              </a:xfrm>
              <a:prstGeom prst="rect">
                <a:avLst/>
              </a:prstGeom>
              <a:noFill/>
            </p:spPr>
            <p:txBody>
              <a:bodyPr wrap="square" rtlCol="0">
                <a:spAutoFit/>
              </a:bodyPr>
              <a:lstStyle/>
              <a:p>
                <a:pPr algn="ctr"/>
                <a:r>
                  <a:rPr lang="en-GB" sz="1100" dirty="0"/>
                  <a:t>Needs and expectations of interested parties </a:t>
                </a:r>
              </a:p>
            </p:txBody>
          </p:sp>
          <p:sp>
            <p:nvSpPr>
              <p:cNvPr id="31" name="TextBox 30"/>
              <p:cNvSpPr txBox="1"/>
              <p:nvPr/>
            </p:nvSpPr>
            <p:spPr>
              <a:xfrm>
                <a:off x="500569" y="1453702"/>
                <a:ext cx="1404555" cy="430887"/>
              </a:xfrm>
              <a:prstGeom prst="rect">
                <a:avLst/>
              </a:prstGeom>
              <a:noFill/>
            </p:spPr>
            <p:txBody>
              <a:bodyPr wrap="square" rtlCol="0">
                <a:spAutoFit/>
              </a:bodyPr>
              <a:lstStyle/>
              <a:p>
                <a:pPr algn="ctr"/>
                <a:r>
                  <a:rPr lang="en-GB" sz="1100" dirty="0"/>
                  <a:t>Internal and external issues</a:t>
                </a:r>
              </a:p>
            </p:txBody>
          </p:sp>
          <p:sp>
            <p:nvSpPr>
              <p:cNvPr id="32" name="TextBox 31"/>
              <p:cNvSpPr txBox="1"/>
              <p:nvPr/>
            </p:nvSpPr>
            <p:spPr>
              <a:xfrm>
                <a:off x="3380646" y="6014583"/>
                <a:ext cx="2480062" cy="430887"/>
              </a:xfrm>
              <a:prstGeom prst="rect">
                <a:avLst/>
              </a:prstGeom>
              <a:noFill/>
            </p:spPr>
            <p:txBody>
              <a:bodyPr wrap="square" rtlCol="0">
                <a:spAutoFit/>
              </a:bodyPr>
              <a:lstStyle/>
              <a:p>
                <a:pPr algn="ctr"/>
                <a:r>
                  <a:rPr lang="en-GB" sz="1100" dirty="0"/>
                  <a:t>Intended outcomes of the Environmental Management System</a:t>
                </a:r>
              </a:p>
            </p:txBody>
          </p:sp>
          <p:cxnSp>
            <p:nvCxnSpPr>
              <p:cNvPr id="35" name="Straight Arrow Connector 34"/>
              <p:cNvCxnSpPr>
                <a:cxnSpLocks/>
              </p:cNvCxnSpPr>
              <p:nvPr/>
            </p:nvCxnSpPr>
            <p:spPr>
              <a:xfrm flipH="1">
                <a:off x="7558960" y="1877897"/>
                <a:ext cx="322370" cy="2972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p:cNvCxnSpPr>
              <p:nvPr/>
            </p:nvCxnSpPr>
            <p:spPr>
              <a:xfrm>
                <a:off x="1528326" y="1841693"/>
                <a:ext cx="289148" cy="297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Connector: Elbow 45"/>
              <p:cNvCxnSpPr>
                <a:cxnSpLocks/>
              </p:cNvCxnSpPr>
              <p:nvPr/>
            </p:nvCxnSpPr>
            <p:spPr>
              <a:xfrm rot="5400000">
                <a:off x="5682195" y="5863591"/>
                <a:ext cx="357025" cy="26571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Connector: Elbow 62"/>
              <p:cNvCxnSpPr>
                <a:cxnSpLocks/>
              </p:cNvCxnSpPr>
              <p:nvPr/>
            </p:nvCxnSpPr>
            <p:spPr>
              <a:xfrm rot="16200000" flipH="1">
                <a:off x="3209249" y="5883063"/>
                <a:ext cx="342794" cy="263041"/>
              </a:xfrm>
              <a:prstGeom prst="bentConnector3">
                <a:avLst>
                  <a:gd name="adj1" fmla="val 97977"/>
                </a:avLst>
              </a:prstGeom>
              <a:ln>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5484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3C4D03C-F2DE-4CB6-BF02-AA441A2D134D}"/>
              </a:ext>
            </a:extLst>
          </p:cNvPr>
          <p:cNvGraphicFramePr>
            <a:graphicFrameLocks noGrp="1"/>
          </p:cNvGraphicFramePr>
          <p:nvPr>
            <p:ph idx="1"/>
          </p:nvPr>
        </p:nvGraphicFramePr>
        <p:xfrm>
          <a:off x="1089935" y="1474731"/>
          <a:ext cx="7200390" cy="3719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4E87A25-4A8B-4587-AF66-0C6AA7B50A92}"/>
              </a:ext>
            </a:extLst>
          </p:cNvPr>
          <p:cNvSpPr>
            <a:spLocks noGrp="1"/>
          </p:cNvSpPr>
          <p:nvPr>
            <p:ph type="dt" sz="half" idx="10"/>
          </p:nvPr>
        </p:nvSpPr>
        <p:spPr/>
        <p:txBody>
          <a:bodyPr/>
          <a:lstStyle/>
          <a:p>
            <a:fld id="{237F6B60-56D5-634E-BEFA-755BD8A564B1}" type="datetime4">
              <a:rPr lang="en-GB" smtClean="0"/>
              <a:t>06 July 2022</a:t>
            </a:fld>
            <a:endParaRPr lang="en-US" dirty="0"/>
          </a:p>
        </p:txBody>
      </p:sp>
      <p:sp>
        <p:nvSpPr>
          <p:cNvPr id="5" name="Slide Number Placeholder 4">
            <a:extLst>
              <a:ext uri="{FF2B5EF4-FFF2-40B4-BE49-F238E27FC236}">
                <a16:creationId xmlns:a16="http://schemas.microsoft.com/office/drawing/2014/main" id="{1E370FB7-A42E-4A9B-B152-EE98E2F44E2D}"/>
              </a:ext>
            </a:extLst>
          </p:cNvPr>
          <p:cNvSpPr>
            <a:spLocks noGrp="1"/>
          </p:cNvSpPr>
          <p:nvPr>
            <p:ph type="sldNum" sz="quarter" idx="12"/>
          </p:nvPr>
        </p:nvSpPr>
        <p:spPr/>
        <p:txBody>
          <a:bodyPr/>
          <a:lstStyle/>
          <a:p>
            <a:fld id="{8FBF9E81-EB8F-0544-B4FB-9AFFA33323F3}" type="slidenum">
              <a:rPr lang="en-US" smtClean="0"/>
              <a:t>7</a:t>
            </a:fld>
            <a:endParaRPr lang="en-US" dirty="0"/>
          </a:p>
        </p:txBody>
      </p:sp>
      <p:pic>
        <p:nvPicPr>
          <p:cNvPr id="10" name="Picture 9">
            <a:extLst>
              <a:ext uri="{FF2B5EF4-FFF2-40B4-BE49-F238E27FC236}">
                <a16:creationId xmlns:a16="http://schemas.microsoft.com/office/drawing/2014/main" id="{9DD55AD8-58C7-40DB-8F93-89B803296210}"/>
              </a:ext>
            </a:extLst>
          </p:cNvPr>
          <p:cNvPicPr>
            <a:picLocks noChangeAspect="1"/>
          </p:cNvPicPr>
          <p:nvPr/>
        </p:nvPicPr>
        <p:blipFill rotWithShape="1">
          <a:blip r:embed="rId7"/>
          <a:srcRect l="3549" t="4121" r="1996" b="5175"/>
          <a:stretch/>
        </p:blipFill>
        <p:spPr>
          <a:xfrm>
            <a:off x="1857773" y="5019662"/>
            <a:ext cx="419804" cy="403123"/>
          </a:xfrm>
          <a:prstGeom prst="rect">
            <a:avLst/>
          </a:prstGeom>
        </p:spPr>
      </p:pic>
      <p:pic>
        <p:nvPicPr>
          <p:cNvPr id="12" name="Picture 11">
            <a:extLst>
              <a:ext uri="{FF2B5EF4-FFF2-40B4-BE49-F238E27FC236}">
                <a16:creationId xmlns:a16="http://schemas.microsoft.com/office/drawing/2014/main" id="{0F9AD1FE-1C6E-43A8-AF80-527AEDA9E6DD}"/>
              </a:ext>
            </a:extLst>
          </p:cNvPr>
          <p:cNvPicPr>
            <a:picLocks noChangeAspect="1"/>
          </p:cNvPicPr>
          <p:nvPr/>
        </p:nvPicPr>
        <p:blipFill rotWithShape="1">
          <a:blip r:embed="rId8"/>
          <a:srcRect l="6668" t="3939" r="4604" b="4359"/>
          <a:stretch/>
        </p:blipFill>
        <p:spPr>
          <a:xfrm>
            <a:off x="2299313" y="5019662"/>
            <a:ext cx="398976" cy="403123"/>
          </a:xfrm>
          <a:prstGeom prst="rect">
            <a:avLst/>
          </a:prstGeom>
        </p:spPr>
      </p:pic>
      <p:pic>
        <p:nvPicPr>
          <p:cNvPr id="14" name="Picture 13">
            <a:extLst>
              <a:ext uri="{FF2B5EF4-FFF2-40B4-BE49-F238E27FC236}">
                <a16:creationId xmlns:a16="http://schemas.microsoft.com/office/drawing/2014/main" id="{988D9FEE-5C8A-4C27-80E7-81725454A2C1}"/>
              </a:ext>
            </a:extLst>
          </p:cNvPr>
          <p:cNvPicPr>
            <a:picLocks noChangeAspect="1"/>
          </p:cNvPicPr>
          <p:nvPr/>
        </p:nvPicPr>
        <p:blipFill>
          <a:blip r:embed="rId9"/>
          <a:stretch>
            <a:fillRect/>
          </a:stretch>
        </p:blipFill>
        <p:spPr>
          <a:xfrm>
            <a:off x="135111" y="7933287"/>
            <a:ext cx="4491454" cy="2136504"/>
          </a:xfrm>
          <a:prstGeom prst="rect">
            <a:avLst/>
          </a:prstGeom>
        </p:spPr>
      </p:pic>
      <p:pic>
        <p:nvPicPr>
          <p:cNvPr id="16" name="Picture 15">
            <a:extLst>
              <a:ext uri="{FF2B5EF4-FFF2-40B4-BE49-F238E27FC236}">
                <a16:creationId xmlns:a16="http://schemas.microsoft.com/office/drawing/2014/main" id="{25BDFB1C-62CF-49C9-A20D-DD17BA584FD7}"/>
              </a:ext>
            </a:extLst>
          </p:cNvPr>
          <p:cNvPicPr>
            <a:picLocks noChangeAspect="1"/>
          </p:cNvPicPr>
          <p:nvPr/>
        </p:nvPicPr>
        <p:blipFill>
          <a:blip r:embed="rId10"/>
          <a:stretch>
            <a:fillRect/>
          </a:stretch>
        </p:blipFill>
        <p:spPr>
          <a:xfrm>
            <a:off x="4813089" y="7319881"/>
            <a:ext cx="4351070" cy="4613029"/>
          </a:xfrm>
          <a:prstGeom prst="rect">
            <a:avLst/>
          </a:prstGeom>
        </p:spPr>
      </p:pic>
      <p:pic>
        <p:nvPicPr>
          <p:cNvPr id="18" name="Picture 17">
            <a:extLst>
              <a:ext uri="{FF2B5EF4-FFF2-40B4-BE49-F238E27FC236}">
                <a16:creationId xmlns:a16="http://schemas.microsoft.com/office/drawing/2014/main" id="{83D414FD-AA0C-43FB-A7B1-77D3D47BB31A}"/>
              </a:ext>
            </a:extLst>
          </p:cNvPr>
          <p:cNvPicPr>
            <a:picLocks noChangeAspect="1"/>
          </p:cNvPicPr>
          <p:nvPr/>
        </p:nvPicPr>
        <p:blipFill rotWithShape="1">
          <a:blip r:embed="rId11"/>
          <a:srcRect l="4517" t="5263" r="6354" b="6768"/>
          <a:stretch/>
        </p:blipFill>
        <p:spPr>
          <a:xfrm>
            <a:off x="6703687" y="5043407"/>
            <a:ext cx="387145" cy="379378"/>
          </a:xfrm>
          <a:prstGeom prst="rect">
            <a:avLst/>
          </a:prstGeom>
        </p:spPr>
      </p:pic>
      <p:pic>
        <p:nvPicPr>
          <p:cNvPr id="20" name="Picture 19">
            <a:extLst>
              <a:ext uri="{FF2B5EF4-FFF2-40B4-BE49-F238E27FC236}">
                <a16:creationId xmlns:a16="http://schemas.microsoft.com/office/drawing/2014/main" id="{32232F32-5A99-4162-9A02-4D1A17879CC4}"/>
              </a:ext>
            </a:extLst>
          </p:cNvPr>
          <p:cNvPicPr>
            <a:picLocks noChangeAspect="1"/>
          </p:cNvPicPr>
          <p:nvPr/>
        </p:nvPicPr>
        <p:blipFill rotWithShape="1">
          <a:blip r:embed="rId12"/>
          <a:srcRect l="5066" t="7284" r="3926" b="3492"/>
          <a:stretch/>
        </p:blipFill>
        <p:spPr>
          <a:xfrm>
            <a:off x="4420983" y="5038366"/>
            <a:ext cx="392106" cy="384419"/>
          </a:xfrm>
          <a:prstGeom prst="rect">
            <a:avLst/>
          </a:prstGeom>
        </p:spPr>
      </p:pic>
      <p:pic>
        <p:nvPicPr>
          <p:cNvPr id="22" name="Picture 21">
            <a:extLst>
              <a:ext uri="{FF2B5EF4-FFF2-40B4-BE49-F238E27FC236}">
                <a16:creationId xmlns:a16="http://schemas.microsoft.com/office/drawing/2014/main" id="{2F76B4B0-8118-4E26-9413-C557066771E1}"/>
              </a:ext>
            </a:extLst>
          </p:cNvPr>
          <p:cNvPicPr>
            <a:picLocks noChangeAspect="1"/>
          </p:cNvPicPr>
          <p:nvPr/>
        </p:nvPicPr>
        <p:blipFill rotWithShape="1">
          <a:blip r:embed="rId13"/>
          <a:srcRect l="5165" t="5559" r="5843" b="4020"/>
          <a:stretch/>
        </p:blipFill>
        <p:spPr>
          <a:xfrm>
            <a:off x="3985698" y="5035930"/>
            <a:ext cx="392107" cy="386855"/>
          </a:xfrm>
          <a:prstGeom prst="rect">
            <a:avLst/>
          </a:prstGeom>
        </p:spPr>
      </p:pic>
      <p:pic>
        <p:nvPicPr>
          <p:cNvPr id="24" name="Picture 23">
            <a:extLst>
              <a:ext uri="{FF2B5EF4-FFF2-40B4-BE49-F238E27FC236}">
                <a16:creationId xmlns:a16="http://schemas.microsoft.com/office/drawing/2014/main" id="{B89BCF2C-3E60-4D97-A563-F3A6B3FCFC44}"/>
              </a:ext>
            </a:extLst>
          </p:cNvPr>
          <p:cNvPicPr>
            <a:picLocks noChangeAspect="1"/>
          </p:cNvPicPr>
          <p:nvPr/>
        </p:nvPicPr>
        <p:blipFill rotWithShape="1">
          <a:blip r:embed="rId14"/>
          <a:srcRect l="3271" t="3181" r="4656" b="3285"/>
          <a:stretch/>
        </p:blipFill>
        <p:spPr>
          <a:xfrm>
            <a:off x="4854709" y="5038366"/>
            <a:ext cx="380219" cy="383349"/>
          </a:xfrm>
          <a:prstGeom prst="rect">
            <a:avLst/>
          </a:prstGeom>
        </p:spPr>
      </p:pic>
      <p:pic>
        <p:nvPicPr>
          <p:cNvPr id="26" name="Picture 25">
            <a:extLst>
              <a:ext uri="{FF2B5EF4-FFF2-40B4-BE49-F238E27FC236}">
                <a16:creationId xmlns:a16="http://schemas.microsoft.com/office/drawing/2014/main" id="{1AFCF75F-3E0E-4B67-BBE8-FE270EB3B87E}"/>
              </a:ext>
            </a:extLst>
          </p:cNvPr>
          <p:cNvPicPr>
            <a:picLocks noChangeAspect="1"/>
          </p:cNvPicPr>
          <p:nvPr/>
        </p:nvPicPr>
        <p:blipFill rotWithShape="1">
          <a:blip r:embed="rId15"/>
          <a:srcRect l="3857" t="2967" r="3594" b="2363"/>
          <a:stretch/>
        </p:blipFill>
        <p:spPr>
          <a:xfrm>
            <a:off x="7596571" y="5043407"/>
            <a:ext cx="380220" cy="380092"/>
          </a:xfrm>
          <a:prstGeom prst="rect">
            <a:avLst/>
          </a:prstGeom>
        </p:spPr>
      </p:pic>
      <p:pic>
        <p:nvPicPr>
          <p:cNvPr id="28" name="Picture 27">
            <a:extLst>
              <a:ext uri="{FF2B5EF4-FFF2-40B4-BE49-F238E27FC236}">
                <a16:creationId xmlns:a16="http://schemas.microsoft.com/office/drawing/2014/main" id="{0650E4DB-AE98-4EED-8070-FE921BD9EE93}"/>
              </a:ext>
            </a:extLst>
          </p:cNvPr>
          <p:cNvPicPr>
            <a:picLocks noChangeAspect="1"/>
          </p:cNvPicPr>
          <p:nvPr/>
        </p:nvPicPr>
        <p:blipFill rotWithShape="1">
          <a:blip r:embed="rId16"/>
          <a:srcRect l="4618" t="2680" r="3118" b="4518"/>
          <a:stretch/>
        </p:blipFill>
        <p:spPr>
          <a:xfrm>
            <a:off x="7153592" y="5043407"/>
            <a:ext cx="380219" cy="379547"/>
          </a:xfrm>
          <a:prstGeom prst="rect">
            <a:avLst/>
          </a:prstGeom>
        </p:spPr>
      </p:pic>
      <p:pic>
        <p:nvPicPr>
          <p:cNvPr id="30" name="Picture 29">
            <a:extLst>
              <a:ext uri="{FF2B5EF4-FFF2-40B4-BE49-F238E27FC236}">
                <a16:creationId xmlns:a16="http://schemas.microsoft.com/office/drawing/2014/main" id="{E4D9943A-38EB-4591-80E0-ACA55A520002}"/>
              </a:ext>
            </a:extLst>
          </p:cNvPr>
          <p:cNvPicPr>
            <a:picLocks noChangeAspect="1"/>
          </p:cNvPicPr>
          <p:nvPr/>
        </p:nvPicPr>
        <p:blipFill rotWithShape="1">
          <a:blip r:embed="rId17"/>
          <a:srcRect l="3441" t="3574" r="4361" b="5849"/>
          <a:stretch/>
        </p:blipFill>
        <p:spPr>
          <a:xfrm>
            <a:off x="5295169" y="5041378"/>
            <a:ext cx="387145" cy="380337"/>
          </a:xfrm>
          <a:prstGeom prst="rect">
            <a:avLst/>
          </a:prstGeom>
        </p:spPr>
      </p:pic>
      <p:sp>
        <p:nvSpPr>
          <p:cNvPr id="3" name="TextBox 2">
            <a:extLst>
              <a:ext uri="{FF2B5EF4-FFF2-40B4-BE49-F238E27FC236}">
                <a16:creationId xmlns:a16="http://schemas.microsoft.com/office/drawing/2014/main" id="{F1F81915-8EBA-4575-ACFC-D8EFCCD542AE}"/>
              </a:ext>
            </a:extLst>
          </p:cNvPr>
          <p:cNvSpPr txBox="1"/>
          <p:nvPr/>
        </p:nvSpPr>
        <p:spPr>
          <a:xfrm>
            <a:off x="838198" y="1016843"/>
            <a:ext cx="6870465" cy="261610"/>
          </a:xfrm>
          <a:prstGeom prst="rect">
            <a:avLst/>
          </a:prstGeom>
          <a:noFill/>
        </p:spPr>
        <p:txBody>
          <a:bodyPr wrap="square" rtlCol="0">
            <a:spAutoFit/>
          </a:bodyPr>
          <a:lstStyle/>
          <a:p>
            <a:r>
              <a:rPr lang="en-GB" sz="1100" dirty="0"/>
              <a:t>UN Sustainable Development Goals (SDG) alignment of Europa ESG Strategy. </a:t>
            </a:r>
          </a:p>
        </p:txBody>
      </p:sp>
      <p:sp>
        <p:nvSpPr>
          <p:cNvPr id="19" name="Title 1">
            <a:extLst>
              <a:ext uri="{FF2B5EF4-FFF2-40B4-BE49-F238E27FC236}">
                <a16:creationId xmlns:a16="http://schemas.microsoft.com/office/drawing/2014/main" id="{B45CBF5B-E71F-4858-BB51-A4F2918002FD}"/>
              </a:ext>
            </a:extLst>
          </p:cNvPr>
          <p:cNvSpPr txBox="1">
            <a:spLocks/>
          </p:cNvSpPr>
          <p:nvPr/>
        </p:nvSpPr>
        <p:spPr>
          <a:xfrm>
            <a:off x="932941" y="-69607"/>
            <a:ext cx="7812677" cy="90346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200" kern="1200">
                <a:solidFill>
                  <a:srgbClr val="707070"/>
                </a:solidFill>
                <a:latin typeface="+mj-lt"/>
                <a:ea typeface="+mj-ea"/>
                <a:cs typeface="+mj-cs"/>
              </a:defRPr>
            </a:lvl1pPr>
          </a:lstStyle>
          <a:p>
            <a:r>
              <a:rPr lang="en-GB" sz="2600" dirty="0">
                <a:solidFill>
                  <a:schemeClr val="accent6"/>
                </a:solidFill>
                <a:latin typeface="Arno Pro Display" panose="02020502050506020403"/>
              </a:rPr>
              <a:t>Europa Capital ESG Strategy Planning</a:t>
            </a:r>
          </a:p>
        </p:txBody>
      </p:sp>
    </p:spTree>
    <p:extLst>
      <p:ext uri="{BB962C8B-B14F-4D97-AF65-F5344CB8AC3E}">
        <p14:creationId xmlns:p14="http://schemas.microsoft.com/office/powerpoint/2010/main" val="276361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3037"/>
            <a:ext cx="9144000" cy="5896800"/>
          </a:xfrm>
          <a:noFill/>
        </p:spPr>
        <p:txBody>
          <a:bodyPr/>
          <a:lstStyle/>
          <a:p>
            <a:r>
              <a:rPr lang="en-US" sz="3600" dirty="0">
                <a:latin typeface="Arno Pro Display"/>
              </a:rPr>
              <a:t>Introduction</a:t>
            </a:r>
          </a:p>
        </p:txBody>
      </p:sp>
      <p:pic>
        <p:nvPicPr>
          <p:cNvPr id="7" name="Picture Placeholder 6" descr="494978507_PP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 r="64"/>
          <a:stretch>
            <a:fillRect/>
          </a:stretch>
        </p:blipFill>
        <p:spPr/>
      </p:pic>
      <p:sp>
        <p:nvSpPr>
          <p:cNvPr id="6" name="Slide Number Placeholder 5"/>
          <p:cNvSpPr>
            <a:spLocks noGrp="1"/>
          </p:cNvSpPr>
          <p:nvPr>
            <p:ph type="sldNum" sz="quarter" idx="4"/>
          </p:nvPr>
        </p:nvSpPr>
        <p:spPr/>
        <p:txBody>
          <a:bodyPr/>
          <a:lstStyle/>
          <a:p>
            <a:fld id="{8FBF9E81-EB8F-0544-B4FB-9AFFA33323F3}" type="slidenum">
              <a:rPr lang="en-US" smtClean="0"/>
              <a:pPr/>
              <a:t>8</a:t>
            </a:fld>
            <a:endParaRPr lang="en-US" dirty="0"/>
          </a:p>
        </p:txBody>
      </p:sp>
    </p:spTree>
    <p:extLst>
      <p:ext uri="{BB962C8B-B14F-4D97-AF65-F5344CB8AC3E}">
        <p14:creationId xmlns:p14="http://schemas.microsoft.com/office/powerpoint/2010/main" val="323060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507" y="-66317"/>
            <a:ext cx="7812677" cy="931862"/>
          </a:xfrm>
        </p:spPr>
        <p:txBody>
          <a:bodyPr/>
          <a:lstStyle/>
          <a:p>
            <a:r>
              <a:rPr lang="en-GB" sz="2600" dirty="0">
                <a:solidFill>
                  <a:schemeClr val="accent6"/>
                </a:solidFill>
                <a:latin typeface="Arno Pro Display" panose="02020502050506020403"/>
              </a:rPr>
              <a:t>The Europa Capital Approach</a:t>
            </a:r>
          </a:p>
        </p:txBody>
      </p:sp>
      <p:sp>
        <p:nvSpPr>
          <p:cNvPr id="6" name="Content Placeholder 9"/>
          <p:cNvSpPr>
            <a:spLocks noGrp="1"/>
          </p:cNvSpPr>
          <p:nvPr>
            <p:ph idx="1"/>
          </p:nvPr>
        </p:nvSpPr>
        <p:spPr>
          <a:xfrm>
            <a:off x="677380" y="1327313"/>
            <a:ext cx="8295612" cy="5159006"/>
          </a:xfrm>
        </p:spPr>
        <p:txBody>
          <a:bodyPr/>
          <a:lstStyle/>
          <a:p>
            <a:pPr marL="0" indent="0" algn="just">
              <a:buNone/>
            </a:pPr>
            <a:r>
              <a:rPr lang="en-GB" dirty="0"/>
              <a:t>Europa Capital has established a Mission Statement and commits to:</a:t>
            </a:r>
          </a:p>
          <a:p>
            <a:pPr algn="just"/>
            <a:r>
              <a:rPr lang="en-GB" dirty="0"/>
              <a:t>Establishing an environmental management system (EMS) - aligned to ISO 14001.</a:t>
            </a:r>
          </a:p>
          <a:p>
            <a:pPr algn="just"/>
            <a:r>
              <a:rPr lang="en-GB" dirty="0"/>
              <a:t>Continually reviewing and improving our own environmental performance, as well the performance of our suppliers and contractors. </a:t>
            </a:r>
          </a:p>
          <a:p>
            <a:pPr algn="just"/>
            <a:r>
              <a:rPr lang="en-GB" dirty="0"/>
              <a:t>Establishing procedures and protocols to ensure protection of the environment, prevention of pollution and reduction of our impact at all stages of our operations.</a:t>
            </a:r>
          </a:p>
          <a:p>
            <a:pPr algn="just"/>
            <a:r>
              <a:rPr lang="en-GB" dirty="0"/>
              <a:t>Adhering to all compliance obligations and maintaining procedures to ensure we remain well-versed in existing and future legislation across all operational jurisdictions.  </a:t>
            </a:r>
          </a:p>
          <a:p>
            <a:pPr algn="just"/>
            <a:r>
              <a:rPr lang="en-GB" dirty="0"/>
              <a:t>Improving the accuracy of environmental performance data. </a:t>
            </a:r>
          </a:p>
          <a:p>
            <a:pPr lvl="0"/>
            <a:r>
              <a:rPr lang="en-GB" dirty="0"/>
              <a:t>Educating our employees and stakeholders in environmental risks and best practice measures.</a:t>
            </a:r>
          </a:p>
          <a:p>
            <a:pPr lvl="0"/>
            <a:r>
              <a:rPr lang="en-GB" dirty="0"/>
              <a:t>Engaging with the occupiers of our buildings (who have major influence over asset level environmental performance) and, encouraging them to introduce efficiency measures.  </a:t>
            </a:r>
          </a:p>
          <a:p>
            <a:pPr marL="0" lvl="0" indent="0">
              <a:buNone/>
            </a:pPr>
            <a:endParaRPr lang="en-GB" dirty="0"/>
          </a:p>
          <a:p>
            <a:pPr marL="0" indent="0" algn="just">
              <a:buNone/>
            </a:pPr>
            <a:r>
              <a:rPr lang="en-GB" dirty="0"/>
              <a:t>Our first commitment, to implement an EMS, is fundamental as it provides the systematic structure for delivery of all other objectives. To ensure the EMS achieves its intended outcomes, we have developed an integrated approach to our existing practices. We have first and foremost determined the relevant needs and expectations of our interested parties, as well as all internal and external issues that interact with our EMS. From this, we have used a risk assessment approach, to identify aspects (interactions with the environment) and impacts (changes caused by aspects) to highlight our risks and opportunities. Subsequent controls and/or improvements have led to the development of minimum standards that must be applied to all funds and assets.</a:t>
            </a:r>
          </a:p>
          <a:p>
            <a:pPr marL="0" indent="0" algn="just">
              <a:buNone/>
            </a:pPr>
            <a:endParaRPr lang="en-GB" dirty="0"/>
          </a:p>
          <a:p>
            <a:pPr marL="0" indent="0" algn="just">
              <a:buNone/>
            </a:pPr>
            <a:r>
              <a:rPr lang="en-GB" dirty="0"/>
              <a:t>Implementation of control and improvement programmes is the responsibility of fund management teams. Consequently, all our staff will be trained to ensure they understand the EMS requirements that are specifically relevant to their roles. Funds will be required to report to the newly formed Environmental Committee on progress periodically and system audits will be carried out to ensure continual improvement. Information gathered on strengths and opportunities will be used to inform future improvement plans.</a:t>
            </a:r>
          </a:p>
          <a:p>
            <a:pPr marL="0" indent="0" algn="just">
              <a:buNone/>
            </a:pPr>
            <a:endParaRPr lang="en-GB" dirty="0"/>
          </a:p>
        </p:txBody>
      </p:sp>
      <p:sp>
        <p:nvSpPr>
          <p:cNvPr id="5" name="Slide Number Placeholder 4"/>
          <p:cNvSpPr>
            <a:spLocks noGrp="1"/>
          </p:cNvSpPr>
          <p:nvPr>
            <p:ph type="sldNum" sz="quarter" idx="12"/>
          </p:nvPr>
        </p:nvSpPr>
        <p:spPr/>
        <p:txBody>
          <a:bodyPr/>
          <a:lstStyle/>
          <a:p>
            <a:fld id="{8FBF9E81-EB8F-0544-B4FB-9AFFA33323F3}" type="slidenum">
              <a:rPr lang="en-US" smtClean="0"/>
              <a:t>9</a:t>
            </a:fld>
            <a:endParaRPr lang="en-US" dirty="0"/>
          </a:p>
        </p:txBody>
      </p:sp>
    </p:spTree>
    <p:extLst>
      <p:ext uri="{BB962C8B-B14F-4D97-AF65-F5344CB8AC3E}">
        <p14:creationId xmlns:p14="http://schemas.microsoft.com/office/powerpoint/2010/main" val="938383186"/>
      </p:ext>
    </p:extLst>
  </p:cSld>
  <p:clrMapOvr>
    <a:masterClrMapping/>
  </p:clrMapOvr>
</p:sld>
</file>

<file path=ppt/theme/theme1.xml><?xml version="1.0" encoding="utf-8"?>
<a:theme xmlns:a="http://schemas.openxmlformats.org/drawingml/2006/main" name="Dark Blue Theme">
  <a:themeElements>
    <a:clrScheme name="Custom 2">
      <a:dk1>
        <a:srgbClr val="707070"/>
      </a:dk1>
      <a:lt1>
        <a:sysClr val="window" lastClr="FFFFFF"/>
      </a:lt1>
      <a:dk2>
        <a:srgbClr val="707070"/>
      </a:dk2>
      <a:lt2>
        <a:srgbClr val="620920"/>
      </a:lt2>
      <a:accent1>
        <a:srgbClr val="620920"/>
      </a:accent1>
      <a:accent2>
        <a:srgbClr val="620920"/>
      </a:accent2>
      <a:accent3>
        <a:srgbClr val="620920"/>
      </a:accent3>
      <a:accent4>
        <a:srgbClr val="620920"/>
      </a:accent4>
      <a:accent5>
        <a:srgbClr val="620920"/>
      </a:accent5>
      <a:accent6>
        <a:srgbClr val="620920"/>
      </a:accent6>
      <a:hlink>
        <a:srgbClr val="620920"/>
      </a:hlink>
      <a:folHlink>
        <a:srgbClr val="70707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rple Theme">
  <a:themeElements>
    <a:clrScheme name="Custom 62">
      <a:dk1>
        <a:srgbClr val="4C4C4C"/>
      </a:dk1>
      <a:lt1>
        <a:sysClr val="window" lastClr="FFFFFF"/>
      </a:lt1>
      <a:dk2>
        <a:srgbClr val="8DC63F"/>
      </a:dk2>
      <a:lt2>
        <a:srgbClr val="233E74"/>
      </a:lt2>
      <a:accent1>
        <a:srgbClr val="75A8C4"/>
      </a:accent1>
      <a:accent2>
        <a:srgbClr val="493B52"/>
      </a:accent2>
      <a:accent3>
        <a:srgbClr val="6CB8A9"/>
      </a:accent3>
      <a:accent4>
        <a:srgbClr val="285364"/>
      </a:accent4>
      <a:accent5>
        <a:srgbClr val="D0E7C5"/>
      </a:accent5>
      <a:accent6>
        <a:srgbClr val="BFC396"/>
      </a:accent6>
      <a:hlink>
        <a:srgbClr val="6F533E"/>
      </a:hlink>
      <a:folHlink>
        <a:srgbClr val="72A433"/>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al Blue Theme">
  <a:themeElements>
    <a:clrScheme name="Custom 62">
      <a:dk1>
        <a:srgbClr val="4C4C4C"/>
      </a:dk1>
      <a:lt1>
        <a:sysClr val="window" lastClr="FFFFFF"/>
      </a:lt1>
      <a:dk2>
        <a:srgbClr val="8DC63F"/>
      </a:dk2>
      <a:lt2>
        <a:srgbClr val="233E74"/>
      </a:lt2>
      <a:accent1>
        <a:srgbClr val="75A8C4"/>
      </a:accent1>
      <a:accent2>
        <a:srgbClr val="493B52"/>
      </a:accent2>
      <a:accent3>
        <a:srgbClr val="6CB8A9"/>
      </a:accent3>
      <a:accent4>
        <a:srgbClr val="285364"/>
      </a:accent4>
      <a:accent5>
        <a:srgbClr val="D0E7C5"/>
      </a:accent5>
      <a:accent6>
        <a:srgbClr val="BFC396"/>
      </a:accent6>
      <a:hlink>
        <a:srgbClr val="6F533E"/>
      </a:hlink>
      <a:folHlink>
        <a:srgbClr val="72A433"/>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ky Theme">
  <a:themeElements>
    <a:clrScheme name="EVORA v1 20160914">
      <a:dk1>
        <a:srgbClr val="4C4C4C"/>
      </a:dk1>
      <a:lt1>
        <a:srgbClr val="FFFFFF"/>
      </a:lt1>
      <a:dk2>
        <a:srgbClr val="222943"/>
      </a:dk2>
      <a:lt2>
        <a:srgbClr val="8E88A2"/>
      </a:lt2>
      <a:accent1>
        <a:srgbClr val="8FB7C8"/>
      </a:accent1>
      <a:accent2>
        <a:srgbClr val="CDC2BB"/>
      </a:accent2>
      <a:accent3>
        <a:srgbClr val="89BBA6"/>
      </a:accent3>
      <a:accent4>
        <a:srgbClr val="969DA7"/>
      </a:accent4>
      <a:accent5>
        <a:srgbClr val="D6AA70"/>
      </a:accent5>
      <a:accent6>
        <a:srgbClr val="CD6139"/>
      </a:accent6>
      <a:hlink>
        <a:srgbClr val="315C7F"/>
      </a:hlink>
      <a:folHlink>
        <a:srgbClr val="94219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Sky Theme">
  <a:themeElements>
    <a:clrScheme name="EVORA v1 20160914">
      <a:dk1>
        <a:srgbClr val="4C4C4C"/>
      </a:dk1>
      <a:lt1>
        <a:srgbClr val="FFFFFF"/>
      </a:lt1>
      <a:dk2>
        <a:srgbClr val="222943"/>
      </a:dk2>
      <a:lt2>
        <a:srgbClr val="8E88A2"/>
      </a:lt2>
      <a:accent1>
        <a:srgbClr val="8FB7C8"/>
      </a:accent1>
      <a:accent2>
        <a:srgbClr val="CDC2BB"/>
      </a:accent2>
      <a:accent3>
        <a:srgbClr val="89BBA6"/>
      </a:accent3>
      <a:accent4>
        <a:srgbClr val="969DA7"/>
      </a:accent4>
      <a:accent5>
        <a:srgbClr val="D6AA70"/>
      </a:accent5>
      <a:accent6>
        <a:srgbClr val="CD6139"/>
      </a:accent6>
      <a:hlink>
        <a:srgbClr val="315C7F"/>
      </a:hlink>
      <a:folHlink>
        <a:srgbClr val="94219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BFDF722D220246AF05800E76E3C859" ma:contentTypeVersion="0" ma:contentTypeDescription="Create a new document." ma:contentTypeScope="" ma:versionID="dd02d7f4312bc8277a7b2585ad12809f">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6AC9F1-E78B-4FF0-8758-0535F3874252}">
  <ds:schemaRefs>
    <ds:schemaRef ds:uri="http://schemas.microsoft.com/sharepoint/v3/contenttype/forms"/>
  </ds:schemaRefs>
</ds:datastoreItem>
</file>

<file path=customXml/itemProps2.xml><?xml version="1.0" encoding="utf-8"?>
<ds:datastoreItem xmlns:ds="http://schemas.openxmlformats.org/officeDocument/2006/customXml" ds:itemID="{32731B2C-10F7-4405-8DE9-3989B001C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3895ABD-DBD9-45E6-B186-79BC28F2EB0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6702</Words>
  <Application>Microsoft Office PowerPoint</Application>
  <PresentationFormat>On-screen Show (4:3)</PresentationFormat>
  <Paragraphs>875</Paragraphs>
  <Slides>39</Slides>
  <Notes>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39</vt:i4>
      </vt:variant>
    </vt:vector>
  </HeadingPairs>
  <TitlesOfParts>
    <vt:vector size="57" baseType="lpstr">
      <vt:lpstr>Arial</vt:lpstr>
      <vt:lpstr>Arno Pro Display</vt:lpstr>
      <vt:lpstr>Calibri</vt:lpstr>
      <vt:lpstr>Calibri Light</vt:lpstr>
      <vt:lpstr>Century Gothic</vt:lpstr>
      <vt:lpstr>Georgia</vt:lpstr>
      <vt:lpstr>Lucida Grande</vt:lpstr>
      <vt:lpstr>Rockwell</vt:lpstr>
      <vt:lpstr>Times New Roman</vt:lpstr>
      <vt:lpstr>Trebuchet MS</vt:lpstr>
      <vt:lpstr>Wingdings</vt:lpstr>
      <vt:lpstr>Dark Blue Theme</vt:lpstr>
      <vt:lpstr>1_Custom Design</vt:lpstr>
      <vt:lpstr>Custom Design</vt:lpstr>
      <vt:lpstr>Purple Theme</vt:lpstr>
      <vt:lpstr>Teal Blue Theme</vt:lpstr>
      <vt:lpstr>Sky Theme</vt:lpstr>
      <vt:lpstr>1_Sky Theme</vt:lpstr>
      <vt:lpstr>PowerPoint Presentation</vt:lpstr>
      <vt:lpstr> Contents</vt:lpstr>
      <vt:lpstr>Executive Summary</vt:lpstr>
      <vt:lpstr>ESG Policies and Documents Navigation</vt:lpstr>
      <vt:lpstr> Overview</vt:lpstr>
      <vt:lpstr> Framework Summary</vt:lpstr>
      <vt:lpstr>PowerPoint Presentation</vt:lpstr>
      <vt:lpstr>Introduction</vt:lpstr>
      <vt:lpstr>The Europa Capital Approach</vt:lpstr>
      <vt:lpstr>The Europa Capital Approach</vt:lpstr>
      <vt:lpstr> Stakeholder Needs and Expectations</vt:lpstr>
      <vt:lpstr> Stakeholder Needs and Expectations (continued)</vt:lpstr>
      <vt:lpstr>Roles &amp; Responsibilities</vt:lpstr>
      <vt:lpstr>Responsibilities (Continued)</vt:lpstr>
      <vt:lpstr>Planning</vt:lpstr>
      <vt:lpstr>Compliance Obligations</vt:lpstr>
      <vt:lpstr>Significant Risks and Opportunities</vt:lpstr>
      <vt:lpstr>Significant Risks and Opportunities (Continued)</vt:lpstr>
      <vt:lpstr>Significant Risks and Opportunities (Continued)</vt:lpstr>
      <vt:lpstr>Significant Risks and Opportunities (Continued)</vt:lpstr>
      <vt:lpstr>Significant Risks and Opportunities (Continued)</vt:lpstr>
      <vt:lpstr>PowerPoint Presentation</vt:lpstr>
      <vt:lpstr>ESG Objectives and Targets - Environmental</vt:lpstr>
      <vt:lpstr>ESG Objectives and Targets - Social</vt:lpstr>
      <vt:lpstr>ESG Objectives and Targets – Governance </vt:lpstr>
      <vt:lpstr>Fund Level Action Plans </vt:lpstr>
      <vt:lpstr>Support &amp; Operation</vt:lpstr>
      <vt:lpstr>Minimum Standards – Control</vt:lpstr>
      <vt:lpstr> Asset Level Sustainability Integration - Action Plan</vt:lpstr>
      <vt:lpstr>ESG risks on Acquisition - Building Sustainability Assessment Toolkit (BSAT)</vt:lpstr>
      <vt:lpstr> Sustainable Asset Management Plan - Guidance</vt:lpstr>
      <vt:lpstr>Training and Communication</vt:lpstr>
      <vt:lpstr>Record Keeping</vt:lpstr>
      <vt:lpstr>Performance Evaluation </vt:lpstr>
      <vt:lpstr>Monitoring Performance</vt:lpstr>
      <vt:lpstr>Monitoring Performance timeline and escalation process</vt:lpstr>
      <vt:lpstr>Non-conformance</vt:lpstr>
      <vt:lpstr>Audit and Review</vt:lpstr>
      <vt:lpstr> For External Support Contact  Paul Sutcliffe Director M:  +44 7557 529 104  E: psutcliffe@evoraglobal.com  Katie Brown Senior Sustainability Consultant M: +(0)73 7661 8246 E: kbrown@evoraglobal.com  EVORA Global The Hop Exchange Suite 73-74, 24 Southwark Street London SE1 1TY  For more information on SIERA: W  https://evoraglobal.com/siera/   W www.evoraglobal.com | Twitter @evoraglobal | LinkedIn www.linkedin.com/company/evora-global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Kim Benvenuto</dc:creator>
  <cp:keywords/>
  <dc:description/>
  <cp:lastModifiedBy>Cate Archer Underwood</cp:lastModifiedBy>
  <cp:revision>711</cp:revision>
  <dcterms:created xsi:type="dcterms:W3CDTF">2014-08-06T08:56:23Z</dcterms:created>
  <dcterms:modified xsi:type="dcterms:W3CDTF">2022-07-06T13:15:30Z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0x0101008CBFDF722D220246AF05800E76E3C859</vt:lpwstr>
  </property>
</Properties>
</file>